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2"/>
  </p:notesMasterIdLst>
  <p:sldIdLst>
    <p:sldId id="256" r:id="rId2"/>
    <p:sldId id="258" r:id="rId3"/>
    <p:sldId id="261" r:id="rId4"/>
    <p:sldId id="260" r:id="rId5"/>
    <p:sldId id="335" r:id="rId6"/>
    <p:sldId id="336" r:id="rId7"/>
    <p:sldId id="338" r:id="rId8"/>
    <p:sldId id="340" r:id="rId9"/>
    <p:sldId id="277" r:id="rId10"/>
    <p:sldId id="332" r:id="rId11"/>
    <p:sldId id="333" r:id="rId12"/>
    <p:sldId id="341" r:id="rId13"/>
    <p:sldId id="266" r:id="rId14"/>
    <p:sldId id="271" r:id="rId15"/>
    <p:sldId id="280" r:id="rId16"/>
    <p:sldId id="331" r:id="rId17"/>
    <p:sldId id="342" r:id="rId18"/>
    <p:sldId id="343" r:id="rId19"/>
    <p:sldId id="334" r:id="rId20"/>
    <p:sldId id="344" r:id="rId21"/>
    <p:sldId id="345" r:id="rId22"/>
    <p:sldId id="337" r:id="rId23"/>
    <p:sldId id="346" r:id="rId24"/>
    <p:sldId id="339" r:id="rId25"/>
    <p:sldId id="347" r:id="rId26"/>
    <p:sldId id="348" r:id="rId27"/>
    <p:sldId id="349" r:id="rId28"/>
    <p:sldId id="350" r:id="rId29"/>
    <p:sldId id="257" r:id="rId30"/>
    <p:sldId id="294" r:id="rId31"/>
  </p:sldIdLst>
  <p:sldSz cx="9144000" cy="5143500" type="screen16x9"/>
  <p:notesSz cx="6858000" cy="9144000"/>
  <p:embeddedFontLst>
    <p:embeddedFont>
      <p:font typeface="Consolas" panose="020B0609020204030204" pitchFamily="49" charset="0"/>
      <p:regular r:id="rId33"/>
      <p:bold r:id="rId34"/>
      <p:italic r:id="rId35"/>
      <p:boldItalic r:id="rId36"/>
    </p:embeddedFont>
    <p:embeddedFont>
      <p:font typeface="Gautami" panose="020B0502040204020203" pitchFamily="34" charset="0"/>
      <p:regular r:id="rId37"/>
      <p:bold r:id="rId38"/>
    </p:embeddedFont>
    <p:embeddedFont>
      <p:font typeface="Helvetica" panose="020B0604020202020204" pitchFamily="34" charset="0"/>
      <p:regular r:id="rId39"/>
      <p:bold r:id="rId40"/>
      <p:italic r:id="rId41"/>
      <p:boldItalic r:id="rId42"/>
    </p:embeddedFont>
    <p:embeddedFont>
      <p:font typeface="Karla" pitchFamily="2" charset="0"/>
      <p:regular r:id="rId43"/>
      <p:bold r:id="rId44"/>
    </p:embeddedFont>
    <p:embeddedFont>
      <p:font typeface="Livvic" pitchFamily="2" charset="0"/>
      <p:regular r:id="rId45"/>
      <p:bold r:id="rId46"/>
      <p:italic r:id="rId47"/>
      <p:boldItalic r:id="rId48"/>
    </p:embeddedFont>
    <p:embeddedFont>
      <p:font typeface="Red Hat Display"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A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AFD8AD-3C59-64A6-CE1C-F4402CA4064D}" v="317" dt="2023-12-21T20:01:42.401"/>
  </p1510:revLst>
</p1510:revInfo>
</file>

<file path=ppt/tableStyles.xml><?xml version="1.0" encoding="utf-8"?>
<a:tblStyleLst xmlns:a="http://schemas.openxmlformats.org/drawingml/2006/main" def="{BBBF66CD-AC6B-4DD3-9C6E-E17D5FB3D38C}">
  <a:tblStyle styleId="{BBBF66CD-AC6B-4DD3-9C6E-E17D5FB3D3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diagrams/_rels/data1.xml.rels><?xml version="1.0" encoding="UTF-8" standalone="yes"?>
<Relationships xmlns="http://schemas.openxmlformats.org/package/2006/relationships"><Relationship Id="rId2" Type="http://schemas.openxmlformats.org/officeDocument/2006/relationships/hyperlink" Target="https://iopscience.iop.org/article/10.1088/1757-899X/1088/1/012021/pdf" TargetMode="External"/><Relationship Id="rId1" Type="http://schemas.openxmlformats.org/officeDocument/2006/relationships/hyperlink" Target="https://research.iaun.ac.ir/pd/mahdavinasab/pdfs/PaperM_8653.pdf"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iopscience.iop.org/article/10.1088/1757-899X/1088/1/012021/pdf" TargetMode="External"/><Relationship Id="rId1" Type="http://schemas.openxmlformats.org/officeDocument/2006/relationships/hyperlink" Target="https://research.iaun.ac.ir/pd/mahdavinasab/pdfs/PaperM_8653.pd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CFA4D-FC3E-4B60-85BA-AE6BCD2BDD1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58C22BB6-E824-431E-93CF-E7799446FBD7}">
      <dgm:prSet phldrT="[Text]" custT="1"/>
      <dgm:spPr/>
      <dgm:t>
        <a:bodyPr/>
        <a:lstStyle/>
        <a:p>
          <a:r>
            <a:rPr lang="en-US" sz="1200" b="1" dirty="0">
              <a:solidFill>
                <a:schemeClr val="accent4">
                  <a:lumMod val="50000"/>
                </a:schemeClr>
              </a:solidFill>
            </a:rPr>
            <a:t>Optical Flow Based Moving Object Detection and </a:t>
          </a:r>
          <a:r>
            <a:rPr lang="en-IN" sz="1200" b="1" dirty="0">
              <a:solidFill>
                <a:schemeClr val="accent4">
                  <a:lumMod val="50000"/>
                </a:schemeClr>
              </a:solidFill>
            </a:rPr>
            <a:t>Tracking for Traffic Surveillance</a:t>
          </a:r>
        </a:p>
      </dgm:t>
    </dgm:pt>
    <dgm:pt modelId="{9868A6C4-9C03-407C-8918-CBFF4B9AA1E1}" type="parTrans" cxnId="{501CE0E6-530A-4E24-8698-D404CF328079}">
      <dgm:prSet/>
      <dgm:spPr/>
      <dgm:t>
        <a:bodyPr/>
        <a:lstStyle/>
        <a:p>
          <a:endParaRPr lang="en-IN"/>
        </a:p>
      </dgm:t>
    </dgm:pt>
    <dgm:pt modelId="{CF841FB0-5FF3-4919-AF0D-99AAA9136F55}" type="sibTrans" cxnId="{501CE0E6-530A-4E24-8698-D404CF328079}">
      <dgm:prSet/>
      <dgm:spPr/>
      <dgm:t>
        <a:bodyPr/>
        <a:lstStyle/>
        <a:p>
          <a:endParaRPr lang="en-IN"/>
        </a:p>
      </dgm:t>
    </dgm:pt>
    <dgm:pt modelId="{32B10D3A-7C4D-46F5-9BE0-2E2D5EA53287}">
      <dgm:prSet phldrT="[Text]" custT="1"/>
      <dgm:spPr/>
      <dgm:t>
        <a:bodyPr/>
        <a:lstStyle/>
        <a:p>
          <a:r>
            <a:rPr lang="en-IN" sz="1000" dirty="0">
              <a:hlinkClick xmlns:r="http://schemas.openxmlformats.org/officeDocument/2006/relationships" r:id="rId1"/>
            </a:rPr>
            <a:t>https://research.iaun.ac.ir/pd/mahdavinasab/pdfs/PaperM_8653.pdf</a:t>
          </a:r>
          <a:endParaRPr lang="en-IN" sz="1000" dirty="0"/>
        </a:p>
      </dgm:t>
    </dgm:pt>
    <dgm:pt modelId="{1D05D489-084C-4736-A9B3-75E3EA635534}" type="parTrans" cxnId="{BB6F4850-2A11-44F4-9625-ADF997E06C3C}">
      <dgm:prSet/>
      <dgm:spPr/>
      <dgm:t>
        <a:bodyPr/>
        <a:lstStyle/>
        <a:p>
          <a:endParaRPr lang="en-IN"/>
        </a:p>
      </dgm:t>
    </dgm:pt>
    <dgm:pt modelId="{385EC691-98D6-4CF0-B43E-8C9111BA259D}" type="sibTrans" cxnId="{BB6F4850-2A11-44F4-9625-ADF997E06C3C}">
      <dgm:prSet/>
      <dgm:spPr/>
      <dgm:t>
        <a:bodyPr/>
        <a:lstStyle/>
        <a:p>
          <a:endParaRPr lang="en-IN"/>
        </a:p>
      </dgm:t>
    </dgm:pt>
    <dgm:pt modelId="{8A95129A-044A-4B5A-8202-9271AAC6D7B3}">
      <dgm:prSet phldrT="[Text]" custT="1"/>
      <dgm:spPr/>
      <dgm:t>
        <a:bodyPr/>
        <a:lstStyle/>
        <a:p>
          <a:r>
            <a:rPr lang="en-US" sz="1200" b="1" dirty="0">
              <a:solidFill>
                <a:schemeClr val="accent4">
                  <a:lumMod val="50000"/>
                </a:schemeClr>
              </a:solidFill>
            </a:rPr>
            <a:t>Smart traffic light control system using image processing</a:t>
          </a:r>
          <a:endParaRPr lang="en-IN" sz="1200" b="1" dirty="0">
            <a:solidFill>
              <a:schemeClr val="accent4">
                <a:lumMod val="50000"/>
              </a:schemeClr>
            </a:solidFill>
          </a:endParaRPr>
        </a:p>
      </dgm:t>
    </dgm:pt>
    <dgm:pt modelId="{3DD5A90F-479B-4FB3-A71A-8418011409F9}" type="parTrans" cxnId="{E0AF5FE4-5104-4126-9C8F-8825E9B507C1}">
      <dgm:prSet/>
      <dgm:spPr/>
      <dgm:t>
        <a:bodyPr/>
        <a:lstStyle/>
        <a:p>
          <a:endParaRPr lang="en-IN"/>
        </a:p>
      </dgm:t>
    </dgm:pt>
    <dgm:pt modelId="{CD12C03D-A818-4CC1-A56A-D4F9BF8F77A1}" type="sibTrans" cxnId="{E0AF5FE4-5104-4126-9C8F-8825E9B507C1}">
      <dgm:prSet/>
      <dgm:spPr/>
      <dgm:t>
        <a:bodyPr/>
        <a:lstStyle/>
        <a:p>
          <a:endParaRPr lang="en-IN"/>
        </a:p>
      </dgm:t>
    </dgm:pt>
    <dgm:pt modelId="{DBAF5478-37D4-439A-AAD3-68BE90F51600}">
      <dgm:prSet phldrT="[Text]" custT="1"/>
      <dgm:spPr/>
      <dgm:t>
        <a:bodyPr/>
        <a:lstStyle/>
        <a:p>
          <a:r>
            <a:rPr lang="en-IN" sz="1000" dirty="0">
              <a:hlinkClick xmlns:r="http://schemas.openxmlformats.org/officeDocument/2006/relationships" r:id="rId2"/>
            </a:rPr>
            <a:t>https://iopscience.iop.org/article/10.1088/1757-899X/1088/1/012021/pdf</a:t>
          </a:r>
          <a:endParaRPr lang="en-IN" sz="1000" dirty="0"/>
        </a:p>
      </dgm:t>
    </dgm:pt>
    <dgm:pt modelId="{A0DE5F15-D6F8-4E2E-8288-8CA2BC6EDB16}" type="parTrans" cxnId="{FAE4F217-186C-4822-A0B9-203F36ED79A4}">
      <dgm:prSet/>
      <dgm:spPr/>
      <dgm:t>
        <a:bodyPr/>
        <a:lstStyle/>
        <a:p>
          <a:endParaRPr lang="en-IN"/>
        </a:p>
      </dgm:t>
    </dgm:pt>
    <dgm:pt modelId="{6CC902B0-6BB3-46D9-B6B2-F8CA5D3564BE}" type="sibTrans" cxnId="{FAE4F217-186C-4822-A0B9-203F36ED79A4}">
      <dgm:prSet/>
      <dgm:spPr/>
      <dgm:t>
        <a:bodyPr/>
        <a:lstStyle/>
        <a:p>
          <a:endParaRPr lang="en-IN"/>
        </a:p>
      </dgm:t>
    </dgm:pt>
    <dgm:pt modelId="{695471A2-B859-47D3-A8DA-B98DEA11109F}">
      <dgm:prSet custT="1"/>
      <dgm:spPr/>
      <dgm:t>
        <a:bodyPr/>
        <a:lstStyle/>
        <a:p>
          <a:r>
            <a:rPr lang="en-US" sz="1000" dirty="0"/>
            <a:t>The paper presents an automated traffic surveillance system using stationary cameras. It employs optical flow estimation, computer vision, and image processing for motion detection and tracking. </a:t>
          </a:r>
          <a:br>
            <a:rPr lang="en-US" sz="1000" dirty="0"/>
          </a:br>
          <a:br>
            <a:rPr lang="en-US" sz="1000" dirty="0"/>
          </a:br>
          <a:r>
            <a:rPr lang="en-US" sz="1000" dirty="0"/>
            <a:t>The system effectively removes noise and unwanted objects through techniques like median filtering and blob analysis. Experimental results demonstrate successful detection and tracking of moving objects in urban videos, showcasing the system's value for traffic surveillance.</a:t>
          </a:r>
          <a:endParaRPr lang="en-IN" sz="1000" dirty="0"/>
        </a:p>
      </dgm:t>
    </dgm:pt>
    <dgm:pt modelId="{2596A989-8338-40CC-A9EF-5E0FA8D7405D}" type="parTrans" cxnId="{87D16222-4D8F-408D-89C1-8814D6137383}">
      <dgm:prSet/>
      <dgm:spPr/>
      <dgm:t>
        <a:bodyPr/>
        <a:lstStyle/>
        <a:p>
          <a:endParaRPr lang="en-IN"/>
        </a:p>
      </dgm:t>
    </dgm:pt>
    <dgm:pt modelId="{CCBAAEDE-7CF6-41BB-ABF8-445FFE289F46}" type="sibTrans" cxnId="{87D16222-4D8F-408D-89C1-8814D6137383}">
      <dgm:prSet/>
      <dgm:spPr/>
      <dgm:t>
        <a:bodyPr/>
        <a:lstStyle/>
        <a:p>
          <a:endParaRPr lang="en-IN"/>
        </a:p>
      </dgm:t>
    </dgm:pt>
    <dgm:pt modelId="{08331643-E6F7-4430-BA2D-97288E065972}">
      <dgm:prSet phldrT="[Text]" custT="1"/>
      <dgm:spPr/>
      <dgm:t>
        <a:bodyPr/>
        <a:lstStyle/>
        <a:p>
          <a:r>
            <a:rPr lang="en-US" sz="1000" dirty="0"/>
            <a:t>The paper describes the development of an adaptive traffic light control system using image processing. It analyzes traffic density and allocates time based on image matching, reducing the need for additional hardware. </a:t>
          </a:r>
        </a:p>
        <a:p>
          <a:endParaRPr lang="en-US" sz="1000" dirty="0"/>
        </a:p>
        <a:p>
          <a:r>
            <a:rPr lang="en-US" sz="1000" dirty="0"/>
            <a:t>The study compares edge detectors and concludes that Canny edge detection is the most effective. The system aims to reduce traffic congestion and improve traffic management </a:t>
          </a:r>
          <a:endParaRPr lang="en-IN" sz="1000" dirty="0"/>
        </a:p>
      </dgm:t>
    </dgm:pt>
    <dgm:pt modelId="{D08A7862-7E5E-4E10-9BA4-3489F68DE59E}" type="parTrans" cxnId="{4D673401-3CFA-4C00-9960-2D2D65077E78}">
      <dgm:prSet/>
      <dgm:spPr/>
      <dgm:t>
        <a:bodyPr/>
        <a:lstStyle/>
        <a:p>
          <a:endParaRPr lang="en-IN"/>
        </a:p>
      </dgm:t>
    </dgm:pt>
    <dgm:pt modelId="{8D14DE99-64DB-4CC8-9D35-D48248EDFEA7}" type="sibTrans" cxnId="{4D673401-3CFA-4C00-9960-2D2D65077E78}">
      <dgm:prSet/>
      <dgm:spPr/>
      <dgm:t>
        <a:bodyPr/>
        <a:lstStyle/>
        <a:p>
          <a:endParaRPr lang="en-IN"/>
        </a:p>
      </dgm:t>
    </dgm:pt>
    <dgm:pt modelId="{FB3CFD35-683C-4D20-8715-D637FA605EDC}" type="pres">
      <dgm:prSet presAssocID="{A33CFA4D-FC3E-4B60-85BA-AE6BCD2BDD10}" presName="diagram" presStyleCnt="0">
        <dgm:presLayoutVars>
          <dgm:chPref val="1"/>
          <dgm:dir/>
          <dgm:animOne val="branch"/>
          <dgm:animLvl val="lvl"/>
          <dgm:resizeHandles/>
        </dgm:presLayoutVars>
      </dgm:prSet>
      <dgm:spPr/>
    </dgm:pt>
    <dgm:pt modelId="{BB71A80C-1D2F-4B49-B43B-15158E58D560}" type="pres">
      <dgm:prSet presAssocID="{58C22BB6-E824-431E-93CF-E7799446FBD7}" presName="root" presStyleCnt="0"/>
      <dgm:spPr/>
    </dgm:pt>
    <dgm:pt modelId="{7C22A5F1-C2DA-40AB-B9C5-6838D02E4F3D}" type="pres">
      <dgm:prSet presAssocID="{58C22BB6-E824-431E-93CF-E7799446FBD7}" presName="rootComposite" presStyleCnt="0"/>
      <dgm:spPr/>
    </dgm:pt>
    <dgm:pt modelId="{C274FA47-6CC3-41EA-802B-333BF02B5B04}" type="pres">
      <dgm:prSet presAssocID="{58C22BB6-E824-431E-93CF-E7799446FBD7}" presName="rootText" presStyleLbl="node1" presStyleIdx="0" presStyleCnt="2" custScaleX="87079" custScaleY="41004"/>
      <dgm:spPr/>
    </dgm:pt>
    <dgm:pt modelId="{6DEC8872-76B4-457A-BF70-FE2E5E41F3EF}" type="pres">
      <dgm:prSet presAssocID="{58C22BB6-E824-431E-93CF-E7799446FBD7}" presName="rootConnector" presStyleLbl="node1" presStyleIdx="0" presStyleCnt="2"/>
      <dgm:spPr/>
    </dgm:pt>
    <dgm:pt modelId="{B7BCB9B2-CED6-4C28-8186-67E170551BB4}" type="pres">
      <dgm:prSet presAssocID="{58C22BB6-E824-431E-93CF-E7799446FBD7}" presName="childShape" presStyleCnt="0"/>
      <dgm:spPr/>
    </dgm:pt>
    <dgm:pt modelId="{E011277E-449A-4AE9-A827-6E35A99604BB}" type="pres">
      <dgm:prSet presAssocID="{1D05D489-084C-4736-A9B3-75E3EA635534}" presName="Name13" presStyleLbl="parChTrans1D2" presStyleIdx="0" presStyleCnt="4"/>
      <dgm:spPr/>
    </dgm:pt>
    <dgm:pt modelId="{F6CFBF24-C97F-446D-8108-E0D5F968E1C7}" type="pres">
      <dgm:prSet presAssocID="{32B10D3A-7C4D-46F5-9BE0-2E2D5EA53287}" presName="childText" presStyleLbl="bgAcc1" presStyleIdx="0" presStyleCnt="4" custScaleX="130688" custScaleY="24037">
        <dgm:presLayoutVars>
          <dgm:bulletEnabled val="1"/>
        </dgm:presLayoutVars>
      </dgm:prSet>
      <dgm:spPr/>
    </dgm:pt>
    <dgm:pt modelId="{0983BCE0-C803-4094-827D-EDE24ABF7C2F}" type="pres">
      <dgm:prSet presAssocID="{2596A989-8338-40CC-A9EF-5E0FA8D7405D}" presName="Name13" presStyleLbl="parChTrans1D2" presStyleIdx="1" presStyleCnt="4"/>
      <dgm:spPr/>
    </dgm:pt>
    <dgm:pt modelId="{02FDE7B1-225D-4C7B-B700-4C71C2951F2C}" type="pres">
      <dgm:prSet presAssocID="{695471A2-B859-47D3-A8DA-B98DEA11109F}" presName="childText" presStyleLbl="bgAcc1" presStyleIdx="1" presStyleCnt="4" custScaleX="130688">
        <dgm:presLayoutVars>
          <dgm:bulletEnabled val="1"/>
        </dgm:presLayoutVars>
      </dgm:prSet>
      <dgm:spPr/>
    </dgm:pt>
    <dgm:pt modelId="{859ABB51-77AD-464A-A9E0-D99EAA5D221F}" type="pres">
      <dgm:prSet presAssocID="{8A95129A-044A-4B5A-8202-9271AAC6D7B3}" presName="root" presStyleCnt="0"/>
      <dgm:spPr/>
    </dgm:pt>
    <dgm:pt modelId="{A83076EB-1E73-4E5F-B054-CCCD9DD4C061}" type="pres">
      <dgm:prSet presAssocID="{8A95129A-044A-4B5A-8202-9271AAC6D7B3}" presName="rootComposite" presStyleCnt="0"/>
      <dgm:spPr/>
    </dgm:pt>
    <dgm:pt modelId="{8D6EAA0F-B48B-4866-AE03-7D7AAA5D64BC}" type="pres">
      <dgm:prSet presAssocID="{8A95129A-044A-4B5A-8202-9271AAC6D7B3}" presName="rootText" presStyleLbl="node1" presStyleIdx="1" presStyleCnt="2" custScaleX="86940" custScaleY="42665"/>
      <dgm:spPr/>
    </dgm:pt>
    <dgm:pt modelId="{749BC03A-F034-4F62-98BA-9C98412A824E}" type="pres">
      <dgm:prSet presAssocID="{8A95129A-044A-4B5A-8202-9271AAC6D7B3}" presName="rootConnector" presStyleLbl="node1" presStyleIdx="1" presStyleCnt="2"/>
      <dgm:spPr/>
    </dgm:pt>
    <dgm:pt modelId="{7F9C46BD-800F-4B96-B2B9-2B0BD58D5D63}" type="pres">
      <dgm:prSet presAssocID="{8A95129A-044A-4B5A-8202-9271AAC6D7B3}" presName="childShape" presStyleCnt="0"/>
      <dgm:spPr/>
    </dgm:pt>
    <dgm:pt modelId="{17AAAC07-E8CC-41AA-8231-02BC28FED10A}" type="pres">
      <dgm:prSet presAssocID="{A0DE5F15-D6F8-4E2E-8288-8CA2BC6EDB16}" presName="Name13" presStyleLbl="parChTrans1D2" presStyleIdx="2" presStyleCnt="4"/>
      <dgm:spPr/>
    </dgm:pt>
    <dgm:pt modelId="{AEA11071-511A-4955-8680-0439292D2748}" type="pres">
      <dgm:prSet presAssocID="{DBAF5478-37D4-439A-AAD3-68BE90F51600}" presName="childText" presStyleLbl="bgAcc1" presStyleIdx="2" presStyleCnt="4" custScaleX="119176" custScaleY="22160">
        <dgm:presLayoutVars>
          <dgm:bulletEnabled val="1"/>
        </dgm:presLayoutVars>
      </dgm:prSet>
      <dgm:spPr/>
    </dgm:pt>
    <dgm:pt modelId="{5274B7AE-735D-4807-B00D-68F7088D691F}" type="pres">
      <dgm:prSet presAssocID="{D08A7862-7E5E-4E10-9BA4-3489F68DE59E}" presName="Name13" presStyleLbl="parChTrans1D2" presStyleIdx="3" presStyleCnt="4"/>
      <dgm:spPr/>
    </dgm:pt>
    <dgm:pt modelId="{D9B640C1-C410-4F82-955C-04550A196ECF}" type="pres">
      <dgm:prSet presAssocID="{08331643-E6F7-4430-BA2D-97288E065972}" presName="childText" presStyleLbl="bgAcc1" presStyleIdx="3" presStyleCnt="4" custScaleX="119582">
        <dgm:presLayoutVars>
          <dgm:bulletEnabled val="1"/>
        </dgm:presLayoutVars>
      </dgm:prSet>
      <dgm:spPr/>
    </dgm:pt>
  </dgm:ptLst>
  <dgm:cxnLst>
    <dgm:cxn modelId="{BFB94100-843A-492C-A544-111C76295528}" type="presOf" srcId="{58C22BB6-E824-431E-93CF-E7799446FBD7}" destId="{C274FA47-6CC3-41EA-802B-333BF02B5B04}" srcOrd="0" destOrd="0" presId="urn:microsoft.com/office/officeart/2005/8/layout/hierarchy3"/>
    <dgm:cxn modelId="{4D673401-3CFA-4C00-9960-2D2D65077E78}" srcId="{8A95129A-044A-4B5A-8202-9271AAC6D7B3}" destId="{08331643-E6F7-4430-BA2D-97288E065972}" srcOrd="1" destOrd="0" parTransId="{D08A7862-7E5E-4E10-9BA4-3489F68DE59E}" sibTransId="{8D14DE99-64DB-4CC8-9D35-D48248EDFEA7}"/>
    <dgm:cxn modelId="{41356702-3305-4968-8D74-C7393185D440}" type="presOf" srcId="{32B10D3A-7C4D-46F5-9BE0-2E2D5EA53287}" destId="{F6CFBF24-C97F-446D-8108-E0D5F968E1C7}" srcOrd="0" destOrd="0" presId="urn:microsoft.com/office/officeart/2005/8/layout/hierarchy3"/>
    <dgm:cxn modelId="{3520A805-2ADA-465A-BAAF-AA8E44367D50}" type="presOf" srcId="{A33CFA4D-FC3E-4B60-85BA-AE6BCD2BDD10}" destId="{FB3CFD35-683C-4D20-8715-D637FA605EDC}" srcOrd="0" destOrd="0" presId="urn:microsoft.com/office/officeart/2005/8/layout/hierarchy3"/>
    <dgm:cxn modelId="{2255220D-1530-468E-B399-02BB6518E562}" type="presOf" srcId="{1D05D489-084C-4736-A9B3-75E3EA635534}" destId="{E011277E-449A-4AE9-A827-6E35A99604BB}" srcOrd="0" destOrd="0" presId="urn:microsoft.com/office/officeart/2005/8/layout/hierarchy3"/>
    <dgm:cxn modelId="{FAE4F217-186C-4822-A0B9-203F36ED79A4}" srcId="{8A95129A-044A-4B5A-8202-9271AAC6D7B3}" destId="{DBAF5478-37D4-439A-AAD3-68BE90F51600}" srcOrd="0" destOrd="0" parTransId="{A0DE5F15-D6F8-4E2E-8288-8CA2BC6EDB16}" sibTransId="{6CC902B0-6BB3-46D9-B6B2-F8CA5D3564BE}"/>
    <dgm:cxn modelId="{329FFE1D-5ABF-4D0F-A0B6-8619B2D3096C}" type="presOf" srcId="{695471A2-B859-47D3-A8DA-B98DEA11109F}" destId="{02FDE7B1-225D-4C7B-B700-4C71C2951F2C}" srcOrd="0" destOrd="0" presId="urn:microsoft.com/office/officeart/2005/8/layout/hierarchy3"/>
    <dgm:cxn modelId="{CF8A471F-372A-4B4A-B16D-6435B8F63837}" type="presOf" srcId="{A0DE5F15-D6F8-4E2E-8288-8CA2BC6EDB16}" destId="{17AAAC07-E8CC-41AA-8231-02BC28FED10A}" srcOrd="0" destOrd="0" presId="urn:microsoft.com/office/officeart/2005/8/layout/hierarchy3"/>
    <dgm:cxn modelId="{87D16222-4D8F-408D-89C1-8814D6137383}" srcId="{58C22BB6-E824-431E-93CF-E7799446FBD7}" destId="{695471A2-B859-47D3-A8DA-B98DEA11109F}" srcOrd="1" destOrd="0" parTransId="{2596A989-8338-40CC-A9EF-5E0FA8D7405D}" sibTransId="{CCBAAEDE-7CF6-41BB-ABF8-445FFE289F46}"/>
    <dgm:cxn modelId="{D39D3343-F119-441D-B48F-B0C79E18693E}" type="presOf" srcId="{08331643-E6F7-4430-BA2D-97288E065972}" destId="{D9B640C1-C410-4F82-955C-04550A196ECF}" srcOrd="0" destOrd="0" presId="urn:microsoft.com/office/officeart/2005/8/layout/hierarchy3"/>
    <dgm:cxn modelId="{0370C849-1A93-4FF6-901A-4CEBBE55F896}" type="presOf" srcId="{8A95129A-044A-4B5A-8202-9271AAC6D7B3}" destId="{749BC03A-F034-4F62-98BA-9C98412A824E}" srcOrd="1" destOrd="0" presId="urn:microsoft.com/office/officeart/2005/8/layout/hierarchy3"/>
    <dgm:cxn modelId="{BB6F4850-2A11-44F4-9625-ADF997E06C3C}" srcId="{58C22BB6-E824-431E-93CF-E7799446FBD7}" destId="{32B10D3A-7C4D-46F5-9BE0-2E2D5EA53287}" srcOrd="0" destOrd="0" parTransId="{1D05D489-084C-4736-A9B3-75E3EA635534}" sibTransId="{385EC691-98D6-4CF0-B43E-8C9111BA259D}"/>
    <dgm:cxn modelId="{8F7B9E7F-D70A-4E5C-A6EF-7B5AE0E36155}" type="presOf" srcId="{DBAF5478-37D4-439A-AAD3-68BE90F51600}" destId="{AEA11071-511A-4955-8680-0439292D2748}" srcOrd="0" destOrd="0" presId="urn:microsoft.com/office/officeart/2005/8/layout/hierarchy3"/>
    <dgm:cxn modelId="{A1133490-CA77-4AE9-9FD2-B19C7AA11D18}" type="presOf" srcId="{58C22BB6-E824-431E-93CF-E7799446FBD7}" destId="{6DEC8872-76B4-457A-BF70-FE2E5E41F3EF}" srcOrd="1" destOrd="0" presId="urn:microsoft.com/office/officeart/2005/8/layout/hierarchy3"/>
    <dgm:cxn modelId="{53FB81CA-2F61-4CB7-80D5-A05AA47B4627}" type="presOf" srcId="{8A95129A-044A-4B5A-8202-9271AAC6D7B3}" destId="{8D6EAA0F-B48B-4866-AE03-7D7AAA5D64BC}" srcOrd="0" destOrd="0" presId="urn:microsoft.com/office/officeart/2005/8/layout/hierarchy3"/>
    <dgm:cxn modelId="{23D529D3-9059-4336-8E3C-FA8191626DA0}" type="presOf" srcId="{2596A989-8338-40CC-A9EF-5E0FA8D7405D}" destId="{0983BCE0-C803-4094-827D-EDE24ABF7C2F}" srcOrd="0" destOrd="0" presId="urn:microsoft.com/office/officeart/2005/8/layout/hierarchy3"/>
    <dgm:cxn modelId="{8DBAD8D8-EC2E-498C-9811-55BAE4271CAE}" type="presOf" srcId="{D08A7862-7E5E-4E10-9BA4-3489F68DE59E}" destId="{5274B7AE-735D-4807-B00D-68F7088D691F}" srcOrd="0" destOrd="0" presId="urn:microsoft.com/office/officeart/2005/8/layout/hierarchy3"/>
    <dgm:cxn modelId="{E0AF5FE4-5104-4126-9C8F-8825E9B507C1}" srcId="{A33CFA4D-FC3E-4B60-85BA-AE6BCD2BDD10}" destId="{8A95129A-044A-4B5A-8202-9271AAC6D7B3}" srcOrd="1" destOrd="0" parTransId="{3DD5A90F-479B-4FB3-A71A-8418011409F9}" sibTransId="{CD12C03D-A818-4CC1-A56A-D4F9BF8F77A1}"/>
    <dgm:cxn modelId="{501CE0E6-530A-4E24-8698-D404CF328079}" srcId="{A33CFA4D-FC3E-4B60-85BA-AE6BCD2BDD10}" destId="{58C22BB6-E824-431E-93CF-E7799446FBD7}" srcOrd="0" destOrd="0" parTransId="{9868A6C4-9C03-407C-8918-CBFF4B9AA1E1}" sibTransId="{CF841FB0-5FF3-4919-AF0D-99AAA9136F55}"/>
    <dgm:cxn modelId="{C5A58346-B7E0-4247-B19F-46789B545A63}" type="presParOf" srcId="{FB3CFD35-683C-4D20-8715-D637FA605EDC}" destId="{BB71A80C-1D2F-4B49-B43B-15158E58D560}" srcOrd="0" destOrd="0" presId="urn:microsoft.com/office/officeart/2005/8/layout/hierarchy3"/>
    <dgm:cxn modelId="{FB558F1D-D770-44D6-8FA2-B711B0DA0BD4}" type="presParOf" srcId="{BB71A80C-1D2F-4B49-B43B-15158E58D560}" destId="{7C22A5F1-C2DA-40AB-B9C5-6838D02E4F3D}" srcOrd="0" destOrd="0" presId="urn:microsoft.com/office/officeart/2005/8/layout/hierarchy3"/>
    <dgm:cxn modelId="{79655196-3A1F-4D91-9613-60670098C629}" type="presParOf" srcId="{7C22A5F1-C2DA-40AB-B9C5-6838D02E4F3D}" destId="{C274FA47-6CC3-41EA-802B-333BF02B5B04}" srcOrd="0" destOrd="0" presId="urn:microsoft.com/office/officeart/2005/8/layout/hierarchy3"/>
    <dgm:cxn modelId="{FA035A00-02AC-4ED9-AF4D-FE606714F492}" type="presParOf" srcId="{7C22A5F1-C2DA-40AB-B9C5-6838D02E4F3D}" destId="{6DEC8872-76B4-457A-BF70-FE2E5E41F3EF}" srcOrd="1" destOrd="0" presId="urn:microsoft.com/office/officeart/2005/8/layout/hierarchy3"/>
    <dgm:cxn modelId="{1D7BB891-6E5F-4051-8AA4-EFFA1AFA6515}" type="presParOf" srcId="{BB71A80C-1D2F-4B49-B43B-15158E58D560}" destId="{B7BCB9B2-CED6-4C28-8186-67E170551BB4}" srcOrd="1" destOrd="0" presId="urn:microsoft.com/office/officeart/2005/8/layout/hierarchy3"/>
    <dgm:cxn modelId="{BEBC3276-C172-470C-9DCE-5A6B5EAB9DAA}" type="presParOf" srcId="{B7BCB9B2-CED6-4C28-8186-67E170551BB4}" destId="{E011277E-449A-4AE9-A827-6E35A99604BB}" srcOrd="0" destOrd="0" presId="urn:microsoft.com/office/officeart/2005/8/layout/hierarchy3"/>
    <dgm:cxn modelId="{C3800D47-DD9D-41F0-A637-541B4C2D1641}" type="presParOf" srcId="{B7BCB9B2-CED6-4C28-8186-67E170551BB4}" destId="{F6CFBF24-C97F-446D-8108-E0D5F968E1C7}" srcOrd="1" destOrd="0" presId="urn:microsoft.com/office/officeart/2005/8/layout/hierarchy3"/>
    <dgm:cxn modelId="{7150BF38-BEAC-4D05-8843-293628601080}" type="presParOf" srcId="{B7BCB9B2-CED6-4C28-8186-67E170551BB4}" destId="{0983BCE0-C803-4094-827D-EDE24ABF7C2F}" srcOrd="2" destOrd="0" presId="urn:microsoft.com/office/officeart/2005/8/layout/hierarchy3"/>
    <dgm:cxn modelId="{54C6591B-1D6F-4DFC-8F8C-71427751A67B}" type="presParOf" srcId="{B7BCB9B2-CED6-4C28-8186-67E170551BB4}" destId="{02FDE7B1-225D-4C7B-B700-4C71C2951F2C}" srcOrd="3" destOrd="0" presId="urn:microsoft.com/office/officeart/2005/8/layout/hierarchy3"/>
    <dgm:cxn modelId="{CB2823A5-D743-4D2E-A87E-E7689ADAD363}" type="presParOf" srcId="{FB3CFD35-683C-4D20-8715-D637FA605EDC}" destId="{859ABB51-77AD-464A-A9E0-D99EAA5D221F}" srcOrd="1" destOrd="0" presId="urn:microsoft.com/office/officeart/2005/8/layout/hierarchy3"/>
    <dgm:cxn modelId="{EAB1F1E6-E429-474C-8CD8-4E34AAFD9EA4}" type="presParOf" srcId="{859ABB51-77AD-464A-A9E0-D99EAA5D221F}" destId="{A83076EB-1E73-4E5F-B054-CCCD9DD4C061}" srcOrd="0" destOrd="0" presId="urn:microsoft.com/office/officeart/2005/8/layout/hierarchy3"/>
    <dgm:cxn modelId="{5A8E6F09-C81C-4AF7-B0E8-BA9D8E48FE5D}" type="presParOf" srcId="{A83076EB-1E73-4E5F-B054-CCCD9DD4C061}" destId="{8D6EAA0F-B48B-4866-AE03-7D7AAA5D64BC}" srcOrd="0" destOrd="0" presId="urn:microsoft.com/office/officeart/2005/8/layout/hierarchy3"/>
    <dgm:cxn modelId="{D9C4118C-5229-451F-BC8E-C550C8D209A5}" type="presParOf" srcId="{A83076EB-1E73-4E5F-B054-CCCD9DD4C061}" destId="{749BC03A-F034-4F62-98BA-9C98412A824E}" srcOrd="1" destOrd="0" presId="urn:microsoft.com/office/officeart/2005/8/layout/hierarchy3"/>
    <dgm:cxn modelId="{8F079153-9B55-4EE0-A6C7-A18F5DAC158D}" type="presParOf" srcId="{859ABB51-77AD-464A-A9E0-D99EAA5D221F}" destId="{7F9C46BD-800F-4B96-B2B9-2B0BD58D5D63}" srcOrd="1" destOrd="0" presId="urn:microsoft.com/office/officeart/2005/8/layout/hierarchy3"/>
    <dgm:cxn modelId="{45969381-D884-4DCA-B5E6-F62FE1AC4F88}" type="presParOf" srcId="{7F9C46BD-800F-4B96-B2B9-2B0BD58D5D63}" destId="{17AAAC07-E8CC-41AA-8231-02BC28FED10A}" srcOrd="0" destOrd="0" presId="urn:microsoft.com/office/officeart/2005/8/layout/hierarchy3"/>
    <dgm:cxn modelId="{31874BFD-4874-4450-876C-A2195F6C76B3}" type="presParOf" srcId="{7F9C46BD-800F-4B96-B2B9-2B0BD58D5D63}" destId="{AEA11071-511A-4955-8680-0439292D2748}" srcOrd="1" destOrd="0" presId="urn:microsoft.com/office/officeart/2005/8/layout/hierarchy3"/>
    <dgm:cxn modelId="{D1563A20-55BA-4E5B-A842-F3B608E5F43C}" type="presParOf" srcId="{7F9C46BD-800F-4B96-B2B9-2B0BD58D5D63}" destId="{5274B7AE-735D-4807-B00D-68F7088D691F}" srcOrd="2" destOrd="0" presId="urn:microsoft.com/office/officeart/2005/8/layout/hierarchy3"/>
    <dgm:cxn modelId="{05436347-20B2-4C19-AB59-02E9AE0FCD8C}" type="presParOf" srcId="{7F9C46BD-800F-4B96-B2B9-2B0BD58D5D63}" destId="{D9B640C1-C410-4F82-955C-04550A196ECF}"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4FA47-6CC3-41EA-802B-333BF02B5B04}">
      <dsp:nvSpPr>
        <dsp:cNvPr id="0" name=""/>
        <dsp:cNvSpPr/>
      </dsp:nvSpPr>
      <dsp:spPr>
        <a:xfrm>
          <a:off x="371" y="19191"/>
          <a:ext cx="2908869" cy="6848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accent4">
                  <a:lumMod val="50000"/>
                </a:schemeClr>
              </a:solidFill>
            </a:rPr>
            <a:t>Optical Flow Based Moving Object Detection and </a:t>
          </a:r>
          <a:r>
            <a:rPr lang="en-IN" sz="1200" b="1" kern="1200" dirty="0">
              <a:solidFill>
                <a:schemeClr val="accent4">
                  <a:lumMod val="50000"/>
                </a:schemeClr>
              </a:solidFill>
            </a:rPr>
            <a:t>Tracking for Traffic Surveillance</a:t>
          </a:r>
        </a:p>
      </dsp:txBody>
      <dsp:txXfrm>
        <a:off x="20430" y="39250"/>
        <a:ext cx="2868751" cy="644750"/>
      </dsp:txXfrm>
    </dsp:sp>
    <dsp:sp modelId="{E011277E-449A-4AE9-A827-6E35A99604BB}">
      <dsp:nvSpPr>
        <dsp:cNvPr id="0" name=""/>
        <dsp:cNvSpPr/>
      </dsp:nvSpPr>
      <dsp:spPr>
        <a:xfrm>
          <a:off x="291258" y="704060"/>
          <a:ext cx="290886" cy="618300"/>
        </a:xfrm>
        <a:custGeom>
          <a:avLst/>
          <a:gdLst/>
          <a:ahLst/>
          <a:cxnLst/>
          <a:rect l="0" t="0" r="0" b="0"/>
          <a:pathLst>
            <a:path>
              <a:moveTo>
                <a:pt x="0" y="0"/>
              </a:moveTo>
              <a:lnTo>
                <a:pt x="0" y="618300"/>
              </a:lnTo>
              <a:lnTo>
                <a:pt x="290886" y="6183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CFBF24-C97F-446D-8108-E0D5F968E1C7}">
      <dsp:nvSpPr>
        <dsp:cNvPr id="0" name=""/>
        <dsp:cNvSpPr/>
      </dsp:nvSpPr>
      <dsp:spPr>
        <a:xfrm>
          <a:off x="582145" y="1121622"/>
          <a:ext cx="3492501" cy="4014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a:hlinkClick xmlns:r="http://schemas.openxmlformats.org/officeDocument/2006/relationships" r:id="rId1"/>
            </a:rPr>
            <a:t>https://research.iaun.ac.ir/pd/mahdavinasab/pdfs/PaperM_8653.pdf</a:t>
          </a:r>
          <a:endParaRPr lang="en-IN" sz="1000" kern="1200" dirty="0"/>
        </a:p>
      </dsp:txBody>
      <dsp:txXfrm>
        <a:off x="593904" y="1133381"/>
        <a:ext cx="3468983" cy="377959"/>
      </dsp:txXfrm>
    </dsp:sp>
    <dsp:sp modelId="{0983BCE0-C803-4094-827D-EDE24ABF7C2F}">
      <dsp:nvSpPr>
        <dsp:cNvPr id="0" name=""/>
        <dsp:cNvSpPr/>
      </dsp:nvSpPr>
      <dsp:spPr>
        <a:xfrm>
          <a:off x="291258" y="704060"/>
          <a:ext cx="290886" cy="2071724"/>
        </a:xfrm>
        <a:custGeom>
          <a:avLst/>
          <a:gdLst/>
          <a:ahLst/>
          <a:cxnLst/>
          <a:rect l="0" t="0" r="0" b="0"/>
          <a:pathLst>
            <a:path>
              <a:moveTo>
                <a:pt x="0" y="0"/>
              </a:moveTo>
              <a:lnTo>
                <a:pt x="0" y="2071724"/>
              </a:lnTo>
              <a:lnTo>
                <a:pt x="290886" y="20717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FDE7B1-225D-4C7B-B700-4C71C2951F2C}">
      <dsp:nvSpPr>
        <dsp:cNvPr id="0" name=""/>
        <dsp:cNvSpPr/>
      </dsp:nvSpPr>
      <dsp:spPr>
        <a:xfrm>
          <a:off x="582145" y="1940661"/>
          <a:ext cx="3492501" cy="167024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The paper presents an automated traffic surveillance system using stationary cameras. It employs optical flow estimation, computer vision, and image processing for motion detection and tracking. </a:t>
          </a:r>
          <a:br>
            <a:rPr lang="en-US" sz="1000" kern="1200" dirty="0"/>
          </a:br>
          <a:br>
            <a:rPr lang="en-US" sz="1000" kern="1200" dirty="0"/>
          </a:br>
          <a:r>
            <a:rPr lang="en-US" sz="1000" kern="1200" dirty="0"/>
            <a:t>The system effectively removes noise and unwanted objects through techniques like median filtering and blob analysis. Experimental results demonstrate successful detection and tracking of moving objects in urban videos, showcasing the system's value for traffic surveillance.</a:t>
          </a:r>
          <a:endParaRPr lang="en-IN" sz="1000" kern="1200" dirty="0"/>
        </a:p>
      </dsp:txBody>
      <dsp:txXfrm>
        <a:off x="631065" y="1989581"/>
        <a:ext cx="3394661" cy="1572407"/>
      </dsp:txXfrm>
    </dsp:sp>
    <dsp:sp modelId="{8D6EAA0F-B48B-4866-AE03-7D7AAA5D64BC}">
      <dsp:nvSpPr>
        <dsp:cNvPr id="0" name=""/>
        <dsp:cNvSpPr/>
      </dsp:nvSpPr>
      <dsp:spPr>
        <a:xfrm>
          <a:off x="4328924" y="19191"/>
          <a:ext cx="2904226" cy="7126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accent4">
                  <a:lumMod val="50000"/>
                </a:schemeClr>
              </a:solidFill>
            </a:rPr>
            <a:t>Smart traffic light control system using image processing</a:t>
          </a:r>
          <a:endParaRPr lang="en-IN" sz="1200" b="1" kern="1200" dirty="0">
            <a:solidFill>
              <a:schemeClr val="accent4">
                <a:lumMod val="50000"/>
              </a:schemeClr>
            </a:solidFill>
          </a:endParaRPr>
        </a:p>
      </dsp:txBody>
      <dsp:txXfrm>
        <a:off x="4349796" y="40063"/>
        <a:ext cx="2862482" cy="670867"/>
      </dsp:txXfrm>
    </dsp:sp>
    <dsp:sp modelId="{17AAAC07-E8CC-41AA-8231-02BC28FED10A}">
      <dsp:nvSpPr>
        <dsp:cNvPr id="0" name=""/>
        <dsp:cNvSpPr/>
      </dsp:nvSpPr>
      <dsp:spPr>
        <a:xfrm>
          <a:off x="4619347" y="731803"/>
          <a:ext cx="290422" cy="602625"/>
        </a:xfrm>
        <a:custGeom>
          <a:avLst/>
          <a:gdLst/>
          <a:ahLst/>
          <a:cxnLst/>
          <a:rect l="0" t="0" r="0" b="0"/>
          <a:pathLst>
            <a:path>
              <a:moveTo>
                <a:pt x="0" y="0"/>
              </a:moveTo>
              <a:lnTo>
                <a:pt x="0" y="602625"/>
              </a:lnTo>
              <a:lnTo>
                <a:pt x="290422" y="6026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A11071-511A-4955-8680-0439292D2748}">
      <dsp:nvSpPr>
        <dsp:cNvPr id="0" name=""/>
        <dsp:cNvSpPr/>
      </dsp:nvSpPr>
      <dsp:spPr>
        <a:xfrm>
          <a:off x="4909770" y="1149364"/>
          <a:ext cx="3184854" cy="37012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IN" sz="1000" kern="1200" dirty="0">
              <a:hlinkClick xmlns:r="http://schemas.openxmlformats.org/officeDocument/2006/relationships" r:id="rId2"/>
            </a:rPr>
            <a:t>https://iopscience.iop.org/article/10.1088/1757-899X/1088/1/012021/pdf</a:t>
          </a:r>
          <a:endParaRPr lang="en-IN" sz="1000" kern="1200" dirty="0"/>
        </a:p>
      </dsp:txBody>
      <dsp:txXfrm>
        <a:off x="4920611" y="1160205"/>
        <a:ext cx="3163172" cy="348444"/>
      </dsp:txXfrm>
    </dsp:sp>
    <dsp:sp modelId="{5274B7AE-735D-4807-B00D-68F7088D691F}">
      <dsp:nvSpPr>
        <dsp:cNvPr id="0" name=""/>
        <dsp:cNvSpPr/>
      </dsp:nvSpPr>
      <dsp:spPr>
        <a:xfrm>
          <a:off x="4619347" y="731803"/>
          <a:ext cx="290422" cy="2040374"/>
        </a:xfrm>
        <a:custGeom>
          <a:avLst/>
          <a:gdLst/>
          <a:ahLst/>
          <a:cxnLst/>
          <a:rect l="0" t="0" r="0" b="0"/>
          <a:pathLst>
            <a:path>
              <a:moveTo>
                <a:pt x="0" y="0"/>
              </a:moveTo>
              <a:lnTo>
                <a:pt x="0" y="2040374"/>
              </a:lnTo>
              <a:lnTo>
                <a:pt x="290422" y="20403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B640C1-C410-4F82-955C-04550A196ECF}">
      <dsp:nvSpPr>
        <dsp:cNvPr id="0" name=""/>
        <dsp:cNvSpPr/>
      </dsp:nvSpPr>
      <dsp:spPr>
        <a:xfrm>
          <a:off x="4909770" y="1937053"/>
          <a:ext cx="3195704" cy="167024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The paper describes the development of an adaptive traffic light control system using image processing. It analyzes traffic density and allocates time based on image matching, reducing the need for additional hardware. </a:t>
          </a:r>
        </a:p>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r>
            <a:rPr lang="en-US" sz="1000" kern="1200" dirty="0"/>
            <a:t>The study compares edge detectors and concludes that Canny edge detection is the most effective. The system aims to reduce traffic congestion and improve traffic management </a:t>
          </a:r>
          <a:endParaRPr lang="en-IN" sz="1000" kern="1200" dirty="0"/>
        </a:p>
      </dsp:txBody>
      <dsp:txXfrm>
        <a:off x="4958690" y="1985973"/>
        <a:ext cx="3097864" cy="15724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38f1ba0d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38f1ba0d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501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427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400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73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54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05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249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148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fb8d6ea64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fb8d6ea64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96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637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732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193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18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8fb8d6ea64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8fb8d6ea64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0d4aa5fd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0d4aa5fd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fb8d6ea64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fb8d6ea64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86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38f1ba0d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38f1ba0d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38f1ba0d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38f1ba0d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44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38f1ba0d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38f1ba0d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fb8d6ea64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fb8d6ea64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fb8d6ea64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fb8d6ea64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249400" y="3417925"/>
            <a:ext cx="46452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 name="Google Shape;10;p2"/>
          <p:cNvSpPr txBox="1">
            <a:spLocks noGrp="1"/>
          </p:cNvSpPr>
          <p:nvPr>
            <p:ph type="ctrTitle"/>
          </p:nvPr>
        </p:nvSpPr>
        <p:spPr>
          <a:xfrm>
            <a:off x="1728150" y="828800"/>
            <a:ext cx="5687700" cy="216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37"/>
        <p:cNvGrpSpPr/>
        <p:nvPr/>
      </p:nvGrpSpPr>
      <p:grpSpPr>
        <a:xfrm>
          <a:off x="0" y="0"/>
          <a:ext cx="0" cy="0"/>
          <a:chOff x="0" y="0"/>
          <a:chExt cx="0" cy="0"/>
        </a:xfrm>
      </p:grpSpPr>
      <p:pic>
        <p:nvPicPr>
          <p:cNvPr id="138" name="Google Shape;138;p26"/>
          <p:cNvPicPr preferRelativeResize="0"/>
          <p:nvPr/>
        </p:nvPicPr>
        <p:blipFill>
          <a:blip r:embed="rId2">
            <a:alphaModFix/>
          </a:blip>
          <a:stretch>
            <a:fillRect/>
          </a:stretch>
        </p:blipFill>
        <p:spPr>
          <a:xfrm rot="-1800000">
            <a:off x="1975586" y="-190500"/>
            <a:ext cx="5460929" cy="5143500"/>
          </a:xfrm>
          <a:prstGeom prst="rect">
            <a:avLst/>
          </a:prstGeom>
          <a:noFill/>
          <a:ln>
            <a:noFill/>
          </a:ln>
        </p:spPr>
      </p:pic>
      <p:sp>
        <p:nvSpPr>
          <p:cNvPr id="139" name="Google Shape;139;p26"/>
          <p:cNvSpPr txBox="1">
            <a:spLocks noGrp="1"/>
          </p:cNvSpPr>
          <p:nvPr>
            <p:ph type="title"/>
          </p:nvPr>
        </p:nvSpPr>
        <p:spPr>
          <a:xfrm>
            <a:off x="2903250" y="1363150"/>
            <a:ext cx="33375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
        <p:nvSpPr>
          <p:cNvPr id="140" name="Google Shape;140;p26"/>
          <p:cNvSpPr txBox="1">
            <a:spLocks noGrp="1"/>
          </p:cNvSpPr>
          <p:nvPr>
            <p:ph type="subTitle" idx="1"/>
          </p:nvPr>
        </p:nvSpPr>
        <p:spPr>
          <a:xfrm>
            <a:off x="2903250" y="2530789"/>
            <a:ext cx="3337500" cy="121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b="1">
                <a:solidFill>
                  <a:schemeClr val="lt1"/>
                </a:solidFill>
              </a:defRPr>
            </a:lvl2pPr>
            <a:lvl3pPr lvl="2" algn="ctr" rtl="0">
              <a:spcBef>
                <a:spcPts val="0"/>
              </a:spcBef>
              <a:spcAft>
                <a:spcPts val="0"/>
              </a:spcAft>
              <a:buNone/>
              <a:defRPr sz="1600" b="1">
                <a:solidFill>
                  <a:schemeClr val="lt1"/>
                </a:solidFill>
              </a:defRPr>
            </a:lvl3pPr>
            <a:lvl4pPr lvl="3" algn="ctr" rtl="0">
              <a:spcBef>
                <a:spcPts val="0"/>
              </a:spcBef>
              <a:spcAft>
                <a:spcPts val="0"/>
              </a:spcAft>
              <a:buNone/>
              <a:defRPr sz="1600" b="1">
                <a:solidFill>
                  <a:schemeClr val="lt1"/>
                </a:solidFill>
              </a:defRPr>
            </a:lvl4pPr>
            <a:lvl5pPr lvl="4" algn="ctr" rtl="0">
              <a:spcBef>
                <a:spcPts val="0"/>
              </a:spcBef>
              <a:spcAft>
                <a:spcPts val="0"/>
              </a:spcAft>
              <a:buNone/>
              <a:defRPr sz="1600" b="1">
                <a:solidFill>
                  <a:schemeClr val="lt1"/>
                </a:solidFill>
              </a:defRPr>
            </a:lvl5pPr>
            <a:lvl6pPr lvl="5" algn="ctr" rtl="0">
              <a:spcBef>
                <a:spcPts val="0"/>
              </a:spcBef>
              <a:spcAft>
                <a:spcPts val="0"/>
              </a:spcAft>
              <a:buNone/>
              <a:defRPr sz="1600" b="1">
                <a:solidFill>
                  <a:schemeClr val="lt1"/>
                </a:solidFill>
              </a:defRPr>
            </a:lvl6pPr>
            <a:lvl7pPr lvl="6" algn="ctr" rtl="0">
              <a:spcBef>
                <a:spcPts val="0"/>
              </a:spcBef>
              <a:spcAft>
                <a:spcPts val="0"/>
              </a:spcAft>
              <a:buNone/>
              <a:defRPr sz="1600" b="1">
                <a:solidFill>
                  <a:schemeClr val="lt1"/>
                </a:solidFill>
              </a:defRPr>
            </a:lvl7pPr>
            <a:lvl8pPr lvl="7" algn="ctr" rtl="0">
              <a:spcBef>
                <a:spcPts val="0"/>
              </a:spcBef>
              <a:spcAft>
                <a:spcPts val="0"/>
              </a:spcAft>
              <a:buNone/>
              <a:defRPr sz="1600" b="1">
                <a:solidFill>
                  <a:schemeClr val="lt1"/>
                </a:solidFill>
              </a:defRPr>
            </a:lvl8pPr>
            <a:lvl9pPr lvl="8" algn="ctr" rtl="0">
              <a:spcBef>
                <a:spcPts val="0"/>
              </a:spcBef>
              <a:spcAft>
                <a:spcPts val="0"/>
              </a:spcAft>
              <a:buNone/>
              <a:defRPr sz="1600" b="1">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1">
  <p:cSld name="CUSTOM_4">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1476900" y="1626450"/>
            <a:ext cx="61905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67" name="Google Shape;167;p34"/>
          <p:cNvSpPr txBox="1">
            <a:spLocks noGrp="1"/>
          </p:cNvSpPr>
          <p:nvPr>
            <p:ph type="subTitle" idx="1"/>
          </p:nvPr>
        </p:nvSpPr>
        <p:spPr>
          <a:xfrm>
            <a:off x="2713225" y="2596350"/>
            <a:ext cx="37215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7">
  <p:cSld name="CUSTOM_9_1">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1245900" y="1621350"/>
            <a:ext cx="2623200" cy="850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3" name="Google Shape;193;p40"/>
          <p:cNvSpPr txBox="1">
            <a:spLocks noGrp="1"/>
          </p:cNvSpPr>
          <p:nvPr>
            <p:ph type="subTitle" idx="1"/>
          </p:nvPr>
        </p:nvSpPr>
        <p:spPr>
          <a:xfrm>
            <a:off x="1245900" y="2342550"/>
            <a:ext cx="2623200" cy="117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2">
  <p:cSld name="CUSTOM_1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42"/>
          <p:cNvSpPr txBox="1">
            <a:spLocks noGrp="1"/>
          </p:cNvSpPr>
          <p:nvPr>
            <p:ph type="title"/>
          </p:nvPr>
        </p:nvSpPr>
        <p:spPr>
          <a:xfrm>
            <a:off x="664875" y="1220088"/>
            <a:ext cx="6382500" cy="1984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42"/>
          <p:cNvSpPr txBox="1">
            <a:spLocks noGrp="1"/>
          </p:cNvSpPr>
          <p:nvPr>
            <p:ph type="subTitle" idx="1"/>
          </p:nvPr>
        </p:nvSpPr>
        <p:spPr>
          <a:xfrm>
            <a:off x="664875" y="3201013"/>
            <a:ext cx="34290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38"/>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2" name="Google Shape;182;p38"/>
          <p:cNvSpPr txBox="1">
            <a:spLocks noGrp="1"/>
          </p:cNvSpPr>
          <p:nvPr>
            <p:ph type="subTitle" idx="1"/>
          </p:nvPr>
        </p:nvSpPr>
        <p:spPr>
          <a:xfrm>
            <a:off x="809400" y="3112398"/>
            <a:ext cx="18744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solidFill>
                  <a:schemeClr val="lt1"/>
                </a:solidFill>
                <a:latin typeface="Red Hat Display"/>
                <a:ea typeface="Red Hat Display"/>
                <a:cs typeface="Red Hat Display"/>
                <a:sym typeface="Red Hat Display"/>
              </a:defRPr>
            </a:lvl1pPr>
            <a:lvl2pPr lvl="1" algn="ctr" rtl="0">
              <a:spcBef>
                <a:spcPts val="0"/>
              </a:spcBef>
              <a:spcAft>
                <a:spcPts val="0"/>
              </a:spcAft>
              <a:buNone/>
              <a:defRPr sz="2000">
                <a:solidFill>
                  <a:schemeClr val="lt1"/>
                </a:solidFill>
                <a:latin typeface="Red Hat Display"/>
                <a:ea typeface="Red Hat Display"/>
                <a:cs typeface="Red Hat Display"/>
                <a:sym typeface="Red Hat Display"/>
              </a:defRPr>
            </a:lvl2pPr>
            <a:lvl3pPr lvl="2" algn="ctr" rtl="0">
              <a:spcBef>
                <a:spcPts val="0"/>
              </a:spcBef>
              <a:spcAft>
                <a:spcPts val="0"/>
              </a:spcAft>
              <a:buNone/>
              <a:defRPr sz="2000">
                <a:solidFill>
                  <a:schemeClr val="lt1"/>
                </a:solidFill>
                <a:latin typeface="Red Hat Display"/>
                <a:ea typeface="Red Hat Display"/>
                <a:cs typeface="Red Hat Display"/>
                <a:sym typeface="Red Hat Display"/>
              </a:defRPr>
            </a:lvl3pPr>
            <a:lvl4pPr lvl="3" algn="ctr" rtl="0">
              <a:spcBef>
                <a:spcPts val="0"/>
              </a:spcBef>
              <a:spcAft>
                <a:spcPts val="0"/>
              </a:spcAft>
              <a:buNone/>
              <a:defRPr sz="2000">
                <a:solidFill>
                  <a:schemeClr val="lt1"/>
                </a:solidFill>
                <a:latin typeface="Red Hat Display"/>
                <a:ea typeface="Red Hat Display"/>
                <a:cs typeface="Red Hat Display"/>
                <a:sym typeface="Red Hat Display"/>
              </a:defRPr>
            </a:lvl4pPr>
            <a:lvl5pPr lvl="4" algn="ctr" rtl="0">
              <a:spcBef>
                <a:spcPts val="0"/>
              </a:spcBef>
              <a:spcAft>
                <a:spcPts val="0"/>
              </a:spcAft>
              <a:buNone/>
              <a:defRPr sz="2000">
                <a:solidFill>
                  <a:schemeClr val="lt1"/>
                </a:solidFill>
                <a:latin typeface="Red Hat Display"/>
                <a:ea typeface="Red Hat Display"/>
                <a:cs typeface="Red Hat Display"/>
                <a:sym typeface="Red Hat Display"/>
              </a:defRPr>
            </a:lvl5pPr>
            <a:lvl6pPr lvl="5" algn="ctr" rtl="0">
              <a:spcBef>
                <a:spcPts val="0"/>
              </a:spcBef>
              <a:spcAft>
                <a:spcPts val="0"/>
              </a:spcAft>
              <a:buNone/>
              <a:defRPr sz="2000">
                <a:solidFill>
                  <a:schemeClr val="lt1"/>
                </a:solidFill>
                <a:latin typeface="Red Hat Display"/>
                <a:ea typeface="Red Hat Display"/>
                <a:cs typeface="Red Hat Display"/>
                <a:sym typeface="Red Hat Display"/>
              </a:defRPr>
            </a:lvl6pPr>
            <a:lvl7pPr lvl="6" algn="ctr" rtl="0">
              <a:spcBef>
                <a:spcPts val="0"/>
              </a:spcBef>
              <a:spcAft>
                <a:spcPts val="0"/>
              </a:spcAft>
              <a:buNone/>
              <a:defRPr sz="2000">
                <a:solidFill>
                  <a:schemeClr val="lt1"/>
                </a:solidFill>
                <a:latin typeface="Red Hat Display"/>
                <a:ea typeface="Red Hat Display"/>
                <a:cs typeface="Red Hat Display"/>
                <a:sym typeface="Red Hat Display"/>
              </a:defRPr>
            </a:lvl7pPr>
            <a:lvl8pPr lvl="7" algn="ctr" rtl="0">
              <a:spcBef>
                <a:spcPts val="0"/>
              </a:spcBef>
              <a:spcAft>
                <a:spcPts val="0"/>
              </a:spcAft>
              <a:buNone/>
              <a:defRPr sz="2000">
                <a:solidFill>
                  <a:schemeClr val="lt1"/>
                </a:solidFill>
                <a:latin typeface="Red Hat Display"/>
                <a:ea typeface="Red Hat Display"/>
                <a:cs typeface="Red Hat Display"/>
                <a:sym typeface="Red Hat Display"/>
              </a:defRPr>
            </a:lvl8pPr>
            <a:lvl9pPr lvl="8" algn="ctr" rtl="0">
              <a:spcBef>
                <a:spcPts val="0"/>
              </a:spcBef>
              <a:spcAft>
                <a:spcPts val="0"/>
              </a:spcAft>
              <a:buNone/>
              <a:defRPr sz="2000">
                <a:solidFill>
                  <a:schemeClr val="lt1"/>
                </a:solidFill>
                <a:latin typeface="Red Hat Display"/>
                <a:ea typeface="Red Hat Display"/>
                <a:cs typeface="Red Hat Display"/>
                <a:sym typeface="Red Hat Display"/>
              </a:defRPr>
            </a:lvl9pPr>
          </a:lstStyle>
          <a:p>
            <a:endParaRPr/>
          </a:p>
        </p:txBody>
      </p:sp>
      <p:sp>
        <p:nvSpPr>
          <p:cNvPr id="183" name="Google Shape;183;p38"/>
          <p:cNvSpPr txBox="1">
            <a:spLocks noGrp="1"/>
          </p:cNvSpPr>
          <p:nvPr>
            <p:ph type="subTitle" idx="2"/>
          </p:nvPr>
        </p:nvSpPr>
        <p:spPr>
          <a:xfrm>
            <a:off x="720300" y="3413825"/>
            <a:ext cx="2048400" cy="86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b="1">
                <a:solidFill>
                  <a:schemeClr val="lt1"/>
                </a:solidFill>
              </a:defRPr>
            </a:lvl2pPr>
            <a:lvl3pPr lvl="2" algn="ctr" rtl="0">
              <a:spcBef>
                <a:spcPts val="0"/>
              </a:spcBef>
              <a:spcAft>
                <a:spcPts val="0"/>
              </a:spcAft>
              <a:buNone/>
              <a:defRPr b="1">
                <a:solidFill>
                  <a:schemeClr val="lt1"/>
                </a:solidFill>
              </a:defRPr>
            </a:lvl3pPr>
            <a:lvl4pPr lvl="3" algn="ctr" rtl="0">
              <a:spcBef>
                <a:spcPts val="0"/>
              </a:spcBef>
              <a:spcAft>
                <a:spcPts val="0"/>
              </a:spcAft>
              <a:buNone/>
              <a:defRPr b="1">
                <a:solidFill>
                  <a:schemeClr val="lt1"/>
                </a:solidFill>
              </a:defRPr>
            </a:lvl4pPr>
            <a:lvl5pPr lvl="4" algn="ctr" rtl="0">
              <a:spcBef>
                <a:spcPts val="0"/>
              </a:spcBef>
              <a:spcAft>
                <a:spcPts val="0"/>
              </a:spcAft>
              <a:buNone/>
              <a:defRPr b="1">
                <a:solidFill>
                  <a:schemeClr val="lt1"/>
                </a:solidFill>
              </a:defRPr>
            </a:lvl5pPr>
            <a:lvl6pPr lvl="5" algn="ctr" rtl="0">
              <a:spcBef>
                <a:spcPts val="0"/>
              </a:spcBef>
              <a:spcAft>
                <a:spcPts val="0"/>
              </a:spcAft>
              <a:buNone/>
              <a:defRPr b="1">
                <a:solidFill>
                  <a:schemeClr val="lt1"/>
                </a:solidFill>
              </a:defRPr>
            </a:lvl6pPr>
            <a:lvl7pPr lvl="6" algn="ctr" rtl="0">
              <a:spcBef>
                <a:spcPts val="0"/>
              </a:spcBef>
              <a:spcAft>
                <a:spcPts val="0"/>
              </a:spcAft>
              <a:buNone/>
              <a:defRPr b="1">
                <a:solidFill>
                  <a:schemeClr val="lt1"/>
                </a:solidFill>
              </a:defRPr>
            </a:lvl7pPr>
            <a:lvl8pPr lvl="7" algn="ctr" rtl="0">
              <a:spcBef>
                <a:spcPts val="0"/>
              </a:spcBef>
              <a:spcAft>
                <a:spcPts val="0"/>
              </a:spcAft>
              <a:buNone/>
              <a:defRPr b="1">
                <a:solidFill>
                  <a:schemeClr val="lt1"/>
                </a:solidFill>
              </a:defRPr>
            </a:lvl8pPr>
            <a:lvl9pPr lvl="8" algn="ctr" rtl="0">
              <a:spcBef>
                <a:spcPts val="0"/>
              </a:spcBef>
              <a:spcAft>
                <a:spcPts val="0"/>
              </a:spcAft>
              <a:buNone/>
              <a:defRPr b="1">
                <a:solidFill>
                  <a:schemeClr val="lt1"/>
                </a:solidFill>
              </a:defRPr>
            </a:lvl9pPr>
          </a:lstStyle>
          <a:p>
            <a:endParaRPr/>
          </a:p>
        </p:txBody>
      </p:sp>
      <p:sp>
        <p:nvSpPr>
          <p:cNvPr id="184" name="Google Shape;184;p38"/>
          <p:cNvSpPr txBox="1">
            <a:spLocks noGrp="1"/>
          </p:cNvSpPr>
          <p:nvPr>
            <p:ph type="subTitle" idx="3"/>
          </p:nvPr>
        </p:nvSpPr>
        <p:spPr>
          <a:xfrm>
            <a:off x="3636900" y="3112398"/>
            <a:ext cx="18744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solidFill>
                  <a:schemeClr val="lt1"/>
                </a:solidFill>
                <a:latin typeface="Red Hat Display"/>
                <a:ea typeface="Red Hat Display"/>
                <a:cs typeface="Red Hat Display"/>
                <a:sym typeface="Red Hat Display"/>
              </a:defRPr>
            </a:lvl1pPr>
            <a:lvl2pPr lvl="1" algn="ctr" rtl="0">
              <a:spcBef>
                <a:spcPts val="0"/>
              </a:spcBef>
              <a:spcAft>
                <a:spcPts val="0"/>
              </a:spcAft>
              <a:buNone/>
              <a:defRPr sz="2000">
                <a:solidFill>
                  <a:schemeClr val="lt1"/>
                </a:solidFill>
                <a:latin typeface="Red Hat Display"/>
                <a:ea typeface="Red Hat Display"/>
                <a:cs typeface="Red Hat Display"/>
                <a:sym typeface="Red Hat Display"/>
              </a:defRPr>
            </a:lvl2pPr>
            <a:lvl3pPr lvl="2" algn="ctr" rtl="0">
              <a:spcBef>
                <a:spcPts val="0"/>
              </a:spcBef>
              <a:spcAft>
                <a:spcPts val="0"/>
              </a:spcAft>
              <a:buNone/>
              <a:defRPr sz="2000">
                <a:solidFill>
                  <a:schemeClr val="lt1"/>
                </a:solidFill>
                <a:latin typeface="Red Hat Display"/>
                <a:ea typeface="Red Hat Display"/>
                <a:cs typeface="Red Hat Display"/>
                <a:sym typeface="Red Hat Display"/>
              </a:defRPr>
            </a:lvl3pPr>
            <a:lvl4pPr lvl="3" algn="ctr" rtl="0">
              <a:spcBef>
                <a:spcPts val="0"/>
              </a:spcBef>
              <a:spcAft>
                <a:spcPts val="0"/>
              </a:spcAft>
              <a:buNone/>
              <a:defRPr sz="2000">
                <a:solidFill>
                  <a:schemeClr val="lt1"/>
                </a:solidFill>
                <a:latin typeface="Red Hat Display"/>
                <a:ea typeface="Red Hat Display"/>
                <a:cs typeface="Red Hat Display"/>
                <a:sym typeface="Red Hat Display"/>
              </a:defRPr>
            </a:lvl4pPr>
            <a:lvl5pPr lvl="4" algn="ctr" rtl="0">
              <a:spcBef>
                <a:spcPts val="0"/>
              </a:spcBef>
              <a:spcAft>
                <a:spcPts val="0"/>
              </a:spcAft>
              <a:buNone/>
              <a:defRPr sz="2000">
                <a:solidFill>
                  <a:schemeClr val="lt1"/>
                </a:solidFill>
                <a:latin typeface="Red Hat Display"/>
                <a:ea typeface="Red Hat Display"/>
                <a:cs typeface="Red Hat Display"/>
                <a:sym typeface="Red Hat Display"/>
              </a:defRPr>
            </a:lvl5pPr>
            <a:lvl6pPr lvl="5" algn="ctr" rtl="0">
              <a:spcBef>
                <a:spcPts val="0"/>
              </a:spcBef>
              <a:spcAft>
                <a:spcPts val="0"/>
              </a:spcAft>
              <a:buNone/>
              <a:defRPr sz="2000">
                <a:solidFill>
                  <a:schemeClr val="lt1"/>
                </a:solidFill>
                <a:latin typeface="Red Hat Display"/>
                <a:ea typeface="Red Hat Display"/>
                <a:cs typeface="Red Hat Display"/>
                <a:sym typeface="Red Hat Display"/>
              </a:defRPr>
            </a:lvl6pPr>
            <a:lvl7pPr lvl="6" algn="ctr" rtl="0">
              <a:spcBef>
                <a:spcPts val="0"/>
              </a:spcBef>
              <a:spcAft>
                <a:spcPts val="0"/>
              </a:spcAft>
              <a:buNone/>
              <a:defRPr sz="2000">
                <a:solidFill>
                  <a:schemeClr val="lt1"/>
                </a:solidFill>
                <a:latin typeface="Red Hat Display"/>
                <a:ea typeface="Red Hat Display"/>
                <a:cs typeface="Red Hat Display"/>
                <a:sym typeface="Red Hat Display"/>
              </a:defRPr>
            </a:lvl7pPr>
            <a:lvl8pPr lvl="7" algn="ctr" rtl="0">
              <a:spcBef>
                <a:spcPts val="0"/>
              </a:spcBef>
              <a:spcAft>
                <a:spcPts val="0"/>
              </a:spcAft>
              <a:buNone/>
              <a:defRPr sz="2000">
                <a:solidFill>
                  <a:schemeClr val="lt1"/>
                </a:solidFill>
                <a:latin typeface="Red Hat Display"/>
                <a:ea typeface="Red Hat Display"/>
                <a:cs typeface="Red Hat Display"/>
                <a:sym typeface="Red Hat Display"/>
              </a:defRPr>
            </a:lvl8pPr>
            <a:lvl9pPr lvl="8" algn="ctr" rtl="0">
              <a:spcBef>
                <a:spcPts val="0"/>
              </a:spcBef>
              <a:spcAft>
                <a:spcPts val="0"/>
              </a:spcAft>
              <a:buNone/>
              <a:defRPr sz="2000">
                <a:solidFill>
                  <a:schemeClr val="lt1"/>
                </a:solidFill>
                <a:latin typeface="Red Hat Display"/>
                <a:ea typeface="Red Hat Display"/>
                <a:cs typeface="Red Hat Display"/>
                <a:sym typeface="Red Hat Display"/>
              </a:defRPr>
            </a:lvl9pPr>
          </a:lstStyle>
          <a:p>
            <a:endParaRPr/>
          </a:p>
        </p:txBody>
      </p:sp>
      <p:sp>
        <p:nvSpPr>
          <p:cNvPr id="185" name="Google Shape;185;p38"/>
          <p:cNvSpPr txBox="1">
            <a:spLocks noGrp="1"/>
          </p:cNvSpPr>
          <p:nvPr>
            <p:ph type="subTitle" idx="4"/>
          </p:nvPr>
        </p:nvSpPr>
        <p:spPr>
          <a:xfrm>
            <a:off x="3547800" y="3413825"/>
            <a:ext cx="2048400" cy="86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b="1">
                <a:solidFill>
                  <a:schemeClr val="lt1"/>
                </a:solidFill>
              </a:defRPr>
            </a:lvl2pPr>
            <a:lvl3pPr lvl="2" algn="ctr" rtl="0">
              <a:spcBef>
                <a:spcPts val="0"/>
              </a:spcBef>
              <a:spcAft>
                <a:spcPts val="0"/>
              </a:spcAft>
              <a:buNone/>
              <a:defRPr b="1">
                <a:solidFill>
                  <a:schemeClr val="lt1"/>
                </a:solidFill>
              </a:defRPr>
            </a:lvl3pPr>
            <a:lvl4pPr lvl="3" algn="ctr" rtl="0">
              <a:spcBef>
                <a:spcPts val="0"/>
              </a:spcBef>
              <a:spcAft>
                <a:spcPts val="0"/>
              </a:spcAft>
              <a:buNone/>
              <a:defRPr b="1">
                <a:solidFill>
                  <a:schemeClr val="lt1"/>
                </a:solidFill>
              </a:defRPr>
            </a:lvl4pPr>
            <a:lvl5pPr lvl="4" algn="ctr" rtl="0">
              <a:spcBef>
                <a:spcPts val="0"/>
              </a:spcBef>
              <a:spcAft>
                <a:spcPts val="0"/>
              </a:spcAft>
              <a:buNone/>
              <a:defRPr b="1">
                <a:solidFill>
                  <a:schemeClr val="lt1"/>
                </a:solidFill>
              </a:defRPr>
            </a:lvl5pPr>
            <a:lvl6pPr lvl="5" algn="ctr" rtl="0">
              <a:spcBef>
                <a:spcPts val="0"/>
              </a:spcBef>
              <a:spcAft>
                <a:spcPts val="0"/>
              </a:spcAft>
              <a:buNone/>
              <a:defRPr b="1">
                <a:solidFill>
                  <a:schemeClr val="lt1"/>
                </a:solidFill>
              </a:defRPr>
            </a:lvl6pPr>
            <a:lvl7pPr lvl="6" algn="ctr" rtl="0">
              <a:spcBef>
                <a:spcPts val="0"/>
              </a:spcBef>
              <a:spcAft>
                <a:spcPts val="0"/>
              </a:spcAft>
              <a:buNone/>
              <a:defRPr b="1">
                <a:solidFill>
                  <a:schemeClr val="lt1"/>
                </a:solidFill>
              </a:defRPr>
            </a:lvl7pPr>
            <a:lvl8pPr lvl="7" algn="ctr" rtl="0">
              <a:spcBef>
                <a:spcPts val="0"/>
              </a:spcBef>
              <a:spcAft>
                <a:spcPts val="0"/>
              </a:spcAft>
              <a:buNone/>
              <a:defRPr b="1">
                <a:solidFill>
                  <a:schemeClr val="lt1"/>
                </a:solidFill>
              </a:defRPr>
            </a:lvl8pPr>
            <a:lvl9pPr lvl="8" algn="ctr" rtl="0">
              <a:spcBef>
                <a:spcPts val="0"/>
              </a:spcBef>
              <a:spcAft>
                <a:spcPts val="0"/>
              </a:spcAft>
              <a:buNone/>
              <a:defRPr b="1">
                <a:solidFill>
                  <a:schemeClr val="lt1"/>
                </a:solidFill>
              </a:defRPr>
            </a:lvl9pPr>
          </a:lstStyle>
          <a:p>
            <a:endParaRPr/>
          </a:p>
        </p:txBody>
      </p:sp>
      <p:sp>
        <p:nvSpPr>
          <p:cNvPr id="186" name="Google Shape;186;p38"/>
          <p:cNvSpPr txBox="1">
            <a:spLocks noGrp="1"/>
          </p:cNvSpPr>
          <p:nvPr>
            <p:ph type="subTitle" idx="5"/>
          </p:nvPr>
        </p:nvSpPr>
        <p:spPr>
          <a:xfrm>
            <a:off x="6464400" y="3112398"/>
            <a:ext cx="18744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solidFill>
                  <a:schemeClr val="lt1"/>
                </a:solidFill>
                <a:latin typeface="Red Hat Display"/>
                <a:ea typeface="Red Hat Display"/>
                <a:cs typeface="Red Hat Display"/>
                <a:sym typeface="Red Hat Display"/>
              </a:defRPr>
            </a:lvl1pPr>
            <a:lvl2pPr lvl="1" algn="ctr" rtl="0">
              <a:spcBef>
                <a:spcPts val="0"/>
              </a:spcBef>
              <a:spcAft>
                <a:spcPts val="0"/>
              </a:spcAft>
              <a:buNone/>
              <a:defRPr sz="2000">
                <a:solidFill>
                  <a:schemeClr val="lt1"/>
                </a:solidFill>
                <a:latin typeface="Red Hat Display"/>
                <a:ea typeface="Red Hat Display"/>
                <a:cs typeface="Red Hat Display"/>
                <a:sym typeface="Red Hat Display"/>
              </a:defRPr>
            </a:lvl2pPr>
            <a:lvl3pPr lvl="2" algn="ctr" rtl="0">
              <a:spcBef>
                <a:spcPts val="0"/>
              </a:spcBef>
              <a:spcAft>
                <a:spcPts val="0"/>
              </a:spcAft>
              <a:buNone/>
              <a:defRPr sz="2000">
                <a:solidFill>
                  <a:schemeClr val="lt1"/>
                </a:solidFill>
                <a:latin typeface="Red Hat Display"/>
                <a:ea typeface="Red Hat Display"/>
                <a:cs typeface="Red Hat Display"/>
                <a:sym typeface="Red Hat Display"/>
              </a:defRPr>
            </a:lvl3pPr>
            <a:lvl4pPr lvl="3" algn="ctr" rtl="0">
              <a:spcBef>
                <a:spcPts val="0"/>
              </a:spcBef>
              <a:spcAft>
                <a:spcPts val="0"/>
              </a:spcAft>
              <a:buNone/>
              <a:defRPr sz="2000">
                <a:solidFill>
                  <a:schemeClr val="lt1"/>
                </a:solidFill>
                <a:latin typeface="Red Hat Display"/>
                <a:ea typeface="Red Hat Display"/>
                <a:cs typeface="Red Hat Display"/>
                <a:sym typeface="Red Hat Display"/>
              </a:defRPr>
            </a:lvl4pPr>
            <a:lvl5pPr lvl="4" algn="ctr" rtl="0">
              <a:spcBef>
                <a:spcPts val="0"/>
              </a:spcBef>
              <a:spcAft>
                <a:spcPts val="0"/>
              </a:spcAft>
              <a:buNone/>
              <a:defRPr sz="2000">
                <a:solidFill>
                  <a:schemeClr val="lt1"/>
                </a:solidFill>
                <a:latin typeface="Red Hat Display"/>
                <a:ea typeface="Red Hat Display"/>
                <a:cs typeface="Red Hat Display"/>
                <a:sym typeface="Red Hat Display"/>
              </a:defRPr>
            </a:lvl5pPr>
            <a:lvl6pPr lvl="5" algn="ctr" rtl="0">
              <a:spcBef>
                <a:spcPts val="0"/>
              </a:spcBef>
              <a:spcAft>
                <a:spcPts val="0"/>
              </a:spcAft>
              <a:buNone/>
              <a:defRPr sz="2000">
                <a:solidFill>
                  <a:schemeClr val="lt1"/>
                </a:solidFill>
                <a:latin typeface="Red Hat Display"/>
                <a:ea typeface="Red Hat Display"/>
                <a:cs typeface="Red Hat Display"/>
                <a:sym typeface="Red Hat Display"/>
              </a:defRPr>
            </a:lvl6pPr>
            <a:lvl7pPr lvl="6" algn="ctr" rtl="0">
              <a:spcBef>
                <a:spcPts val="0"/>
              </a:spcBef>
              <a:spcAft>
                <a:spcPts val="0"/>
              </a:spcAft>
              <a:buNone/>
              <a:defRPr sz="2000">
                <a:solidFill>
                  <a:schemeClr val="lt1"/>
                </a:solidFill>
                <a:latin typeface="Red Hat Display"/>
                <a:ea typeface="Red Hat Display"/>
                <a:cs typeface="Red Hat Display"/>
                <a:sym typeface="Red Hat Display"/>
              </a:defRPr>
            </a:lvl7pPr>
            <a:lvl8pPr lvl="7" algn="ctr" rtl="0">
              <a:spcBef>
                <a:spcPts val="0"/>
              </a:spcBef>
              <a:spcAft>
                <a:spcPts val="0"/>
              </a:spcAft>
              <a:buNone/>
              <a:defRPr sz="2000">
                <a:solidFill>
                  <a:schemeClr val="lt1"/>
                </a:solidFill>
                <a:latin typeface="Red Hat Display"/>
                <a:ea typeface="Red Hat Display"/>
                <a:cs typeface="Red Hat Display"/>
                <a:sym typeface="Red Hat Display"/>
              </a:defRPr>
            </a:lvl8pPr>
            <a:lvl9pPr lvl="8" algn="ctr" rtl="0">
              <a:spcBef>
                <a:spcPts val="0"/>
              </a:spcBef>
              <a:spcAft>
                <a:spcPts val="0"/>
              </a:spcAft>
              <a:buNone/>
              <a:defRPr sz="2000">
                <a:solidFill>
                  <a:schemeClr val="lt1"/>
                </a:solidFill>
                <a:latin typeface="Red Hat Display"/>
                <a:ea typeface="Red Hat Display"/>
                <a:cs typeface="Red Hat Display"/>
                <a:sym typeface="Red Hat Display"/>
              </a:defRPr>
            </a:lvl9pPr>
          </a:lstStyle>
          <a:p>
            <a:endParaRPr/>
          </a:p>
        </p:txBody>
      </p:sp>
      <p:sp>
        <p:nvSpPr>
          <p:cNvPr id="187" name="Google Shape;187;p38"/>
          <p:cNvSpPr txBox="1">
            <a:spLocks noGrp="1"/>
          </p:cNvSpPr>
          <p:nvPr>
            <p:ph type="subTitle" idx="6"/>
          </p:nvPr>
        </p:nvSpPr>
        <p:spPr>
          <a:xfrm>
            <a:off x="6375300" y="3413825"/>
            <a:ext cx="2048400" cy="86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b="1">
                <a:solidFill>
                  <a:schemeClr val="lt1"/>
                </a:solidFill>
              </a:defRPr>
            </a:lvl2pPr>
            <a:lvl3pPr lvl="2" algn="ctr" rtl="0">
              <a:spcBef>
                <a:spcPts val="0"/>
              </a:spcBef>
              <a:spcAft>
                <a:spcPts val="0"/>
              </a:spcAft>
              <a:buNone/>
              <a:defRPr b="1">
                <a:solidFill>
                  <a:schemeClr val="lt1"/>
                </a:solidFill>
              </a:defRPr>
            </a:lvl3pPr>
            <a:lvl4pPr lvl="3" algn="ctr" rtl="0">
              <a:spcBef>
                <a:spcPts val="0"/>
              </a:spcBef>
              <a:spcAft>
                <a:spcPts val="0"/>
              </a:spcAft>
              <a:buNone/>
              <a:defRPr b="1">
                <a:solidFill>
                  <a:schemeClr val="lt1"/>
                </a:solidFill>
              </a:defRPr>
            </a:lvl4pPr>
            <a:lvl5pPr lvl="4" algn="ctr" rtl="0">
              <a:spcBef>
                <a:spcPts val="0"/>
              </a:spcBef>
              <a:spcAft>
                <a:spcPts val="0"/>
              </a:spcAft>
              <a:buNone/>
              <a:defRPr b="1">
                <a:solidFill>
                  <a:schemeClr val="lt1"/>
                </a:solidFill>
              </a:defRPr>
            </a:lvl5pPr>
            <a:lvl6pPr lvl="5" algn="ctr" rtl="0">
              <a:spcBef>
                <a:spcPts val="0"/>
              </a:spcBef>
              <a:spcAft>
                <a:spcPts val="0"/>
              </a:spcAft>
              <a:buNone/>
              <a:defRPr b="1">
                <a:solidFill>
                  <a:schemeClr val="lt1"/>
                </a:solidFill>
              </a:defRPr>
            </a:lvl6pPr>
            <a:lvl7pPr lvl="6" algn="ctr" rtl="0">
              <a:spcBef>
                <a:spcPts val="0"/>
              </a:spcBef>
              <a:spcAft>
                <a:spcPts val="0"/>
              </a:spcAft>
              <a:buNone/>
              <a:defRPr b="1">
                <a:solidFill>
                  <a:schemeClr val="lt1"/>
                </a:solidFill>
              </a:defRPr>
            </a:lvl7pPr>
            <a:lvl8pPr lvl="7" algn="ctr" rtl="0">
              <a:spcBef>
                <a:spcPts val="0"/>
              </a:spcBef>
              <a:spcAft>
                <a:spcPts val="0"/>
              </a:spcAft>
              <a:buNone/>
              <a:defRPr b="1">
                <a:solidFill>
                  <a:schemeClr val="lt1"/>
                </a:solidFill>
              </a:defRPr>
            </a:lvl8pPr>
            <a:lvl9pPr lvl="8" algn="ctr" rtl="0">
              <a:spcBef>
                <a:spcPts val="0"/>
              </a:spcBef>
              <a:spcAft>
                <a:spcPts val="0"/>
              </a:spcAft>
              <a:buNone/>
              <a:defRPr b="1">
                <a:solidFill>
                  <a:schemeClr val="lt1"/>
                </a:solidFill>
              </a:defRPr>
            </a:lvl9pPr>
          </a:lstStyle>
          <a:p>
            <a:endParaRPr/>
          </a:p>
        </p:txBody>
      </p:sp>
    </p:spTree>
    <p:extLst>
      <p:ext uri="{BB962C8B-B14F-4D97-AF65-F5344CB8AC3E}">
        <p14:creationId xmlns:p14="http://schemas.microsoft.com/office/powerpoint/2010/main" val="17354441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100" y="445025"/>
            <a:ext cx="3028200" cy="90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75600" y="2445841"/>
            <a:ext cx="6592800" cy="21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Karla"/>
              <a:buChar char="●"/>
              <a:defRPr/>
            </a:lvl1pPr>
            <a:lvl2pPr marL="914400" lvl="1" indent="-317500" rtl="0">
              <a:spcBef>
                <a:spcPts val="1600"/>
              </a:spcBef>
              <a:spcAft>
                <a:spcPts val="0"/>
              </a:spcAft>
              <a:buClr>
                <a:schemeClr val="lt1"/>
              </a:buClr>
              <a:buSzPts val="1400"/>
              <a:buFont typeface="Karla"/>
              <a:buChar char="○"/>
              <a:defRPr/>
            </a:lvl2pPr>
            <a:lvl3pPr marL="1371600" lvl="2" indent="-317500" rtl="0">
              <a:spcBef>
                <a:spcPts val="0"/>
              </a:spcBef>
              <a:spcAft>
                <a:spcPts val="0"/>
              </a:spcAft>
              <a:buClr>
                <a:schemeClr val="lt1"/>
              </a:buClr>
              <a:buSzPts val="1400"/>
              <a:buFont typeface="Karla"/>
              <a:buChar char="■"/>
              <a:defRPr/>
            </a:lvl3pPr>
            <a:lvl4pPr marL="1828800" lvl="3" indent="-317500" rtl="0">
              <a:spcBef>
                <a:spcPts val="0"/>
              </a:spcBef>
              <a:spcAft>
                <a:spcPts val="0"/>
              </a:spcAft>
              <a:buClr>
                <a:schemeClr val="lt1"/>
              </a:buClr>
              <a:buSzPts val="1400"/>
              <a:buFont typeface="Karla"/>
              <a:buChar char="●"/>
              <a:defRPr/>
            </a:lvl4pPr>
            <a:lvl5pPr marL="2286000" lvl="4" indent="-317500" rtl="0">
              <a:spcBef>
                <a:spcPts val="0"/>
              </a:spcBef>
              <a:spcAft>
                <a:spcPts val="0"/>
              </a:spcAft>
              <a:buClr>
                <a:schemeClr val="lt1"/>
              </a:buClr>
              <a:buSzPts val="1400"/>
              <a:buFont typeface="Karla"/>
              <a:buChar char="○"/>
              <a:defRPr/>
            </a:lvl5pPr>
            <a:lvl6pPr marL="2743200" lvl="5" indent="-317500" rtl="0">
              <a:spcBef>
                <a:spcPts val="0"/>
              </a:spcBef>
              <a:spcAft>
                <a:spcPts val="0"/>
              </a:spcAft>
              <a:buClr>
                <a:schemeClr val="lt1"/>
              </a:buClr>
              <a:buSzPts val="1400"/>
              <a:buFont typeface="Karla"/>
              <a:buChar char="■"/>
              <a:defRPr/>
            </a:lvl6pPr>
            <a:lvl7pPr marL="3200400" lvl="6" indent="-317500" rtl="0">
              <a:spcBef>
                <a:spcPts val="0"/>
              </a:spcBef>
              <a:spcAft>
                <a:spcPts val="0"/>
              </a:spcAft>
              <a:buClr>
                <a:schemeClr val="lt1"/>
              </a:buClr>
              <a:buSzPts val="1400"/>
              <a:buFont typeface="Karla"/>
              <a:buChar char="●"/>
              <a:defRPr/>
            </a:lvl7pPr>
            <a:lvl8pPr marL="3657600" lvl="7" indent="-317500" rtl="0">
              <a:spcBef>
                <a:spcPts val="0"/>
              </a:spcBef>
              <a:spcAft>
                <a:spcPts val="0"/>
              </a:spcAft>
              <a:buClr>
                <a:schemeClr val="lt1"/>
              </a:buClr>
              <a:buSzPts val="1400"/>
              <a:buFont typeface="Karla"/>
              <a:buChar char="○"/>
              <a:defRPr/>
            </a:lvl8pPr>
            <a:lvl9pPr marL="4114800" lvl="8" indent="-317500" rtl="0">
              <a:spcBef>
                <a:spcPts val="0"/>
              </a:spcBef>
              <a:spcAft>
                <a:spcPts val="0"/>
              </a:spcAft>
              <a:buClr>
                <a:schemeClr val="lt1"/>
              </a:buClr>
              <a:buSzPts val="1400"/>
              <a:buFont typeface="Karla"/>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1741175" y="1606125"/>
            <a:ext cx="5660100" cy="138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200"/>
              <a:buNone/>
              <a:defRPr sz="8200"/>
            </a:lvl1pPr>
            <a:lvl2pPr lvl="1" algn="ctr" rtl="0">
              <a:spcBef>
                <a:spcPts val="0"/>
              </a:spcBef>
              <a:spcAft>
                <a:spcPts val="0"/>
              </a:spcAft>
              <a:buSzPts val="8200"/>
              <a:buNone/>
              <a:defRPr sz="8200"/>
            </a:lvl2pPr>
            <a:lvl3pPr lvl="2" algn="ctr" rtl="0">
              <a:spcBef>
                <a:spcPts val="0"/>
              </a:spcBef>
              <a:spcAft>
                <a:spcPts val="0"/>
              </a:spcAft>
              <a:buSzPts val="8200"/>
              <a:buNone/>
              <a:defRPr sz="8200"/>
            </a:lvl3pPr>
            <a:lvl4pPr lvl="3" algn="ctr" rtl="0">
              <a:spcBef>
                <a:spcPts val="0"/>
              </a:spcBef>
              <a:spcAft>
                <a:spcPts val="0"/>
              </a:spcAft>
              <a:buSzPts val="8200"/>
              <a:buNone/>
              <a:defRPr sz="8200"/>
            </a:lvl4pPr>
            <a:lvl5pPr lvl="4" algn="ctr" rtl="0">
              <a:spcBef>
                <a:spcPts val="0"/>
              </a:spcBef>
              <a:spcAft>
                <a:spcPts val="0"/>
              </a:spcAft>
              <a:buSzPts val="8200"/>
              <a:buNone/>
              <a:defRPr sz="8200"/>
            </a:lvl5pPr>
            <a:lvl6pPr lvl="5" algn="ctr" rtl="0">
              <a:spcBef>
                <a:spcPts val="0"/>
              </a:spcBef>
              <a:spcAft>
                <a:spcPts val="0"/>
              </a:spcAft>
              <a:buSzPts val="8200"/>
              <a:buNone/>
              <a:defRPr sz="8200"/>
            </a:lvl6pPr>
            <a:lvl7pPr lvl="6" algn="ctr" rtl="0">
              <a:spcBef>
                <a:spcPts val="0"/>
              </a:spcBef>
              <a:spcAft>
                <a:spcPts val="0"/>
              </a:spcAft>
              <a:buSzPts val="8200"/>
              <a:buNone/>
              <a:defRPr sz="8200"/>
            </a:lvl7pPr>
            <a:lvl8pPr lvl="7" algn="ctr" rtl="0">
              <a:spcBef>
                <a:spcPts val="0"/>
              </a:spcBef>
              <a:spcAft>
                <a:spcPts val="0"/>
              </a:spcAft>
              <a:buSzPts val="8200"/>
              <a:buNone/>
              <a:defRPr sz="8200"/>
            </a:lvl8pPr>
            <a:lvl9pPr lvl="8" algn="ctr" rtl="0">
              <a:spcBef>
                <a:spcPts val="0"/>
              </a:spcBef>
              <a:spcAft>
                <a:spcPts val="0"/>
              </a:spcAft>
              <a:buSzPts val="8200"/>
              <a:buNone/>
              <a:defRPr sz="8200"/>
            </a:lvl9pPr>
          </a:lstStyle>
          <a:p>
            <a:r>
              <a:t>xx%</a:t>
            </a:r>
          </a:p>
        </p:txBody>
      </p:sp>
      <p:sp>
        <p:nvSpPr>
          <p:cNvPr id="42" name="Google Shape;42;p11"/>
          <p:cNvSpPr txBox="1">
            <a:spLocks noGrp="1"/>
          </p:cNvSpPr>
          <p:nvPr>
            <p:ph type="subTitle" idx="1"/>
          </p:nvPr>
        </p:nvSpPr>
        <p:spPr>
          <a:xfrm>
            <a:off x="1741225" y="3108650"/>
            <a:ext cx="56601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2">
    <p:bg>
      <p:bgPr>
        <a:blipFill>
          <a:blip r:embed="rId2">
            <a:alphaModFix/>
          </a:blip>
          <a:stretch>
            <a:fillRect/>
          </a:stretch>
        </a:blip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2_1">
    <p:bg>
      <p:bgPr>
        <a:blipFill>
          <a:blip r:embed="rId2">
            <a:alphaModFix/>
          </a:blip>
          <a:stretch>
            <a:fillRect/>
          </a:stretch>
        </a:blip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2_1_1">
    <p:bg>
      <p:bgPr>
        <a:blipFill>
          <a:blip r:embed="rId2">
            <a:alphaModFix/>
          </a:blip>
          <a:stretch>
            <a:fillRect/>
          </a:stretch>
        </a:blip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5809650" y="533323"/>
            <a:ext cx="18744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49" name="Google Shape;49;p16"/>
          <p:cNvSpPr txBox="1">
            <a:spLocks noGrp="1"/>
          </p:cNvSpPr>
          <p:nvPr>
            <p:ph type="title"/>
          </p:nvPr>
        </p:nvSpPr>
        <p:spPr>
          <a:xfrm>
            <a:off x="713100" y="2053950"/>
            <a:ext cx="2578500" cy="1033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50" name="Google Shape;50;p16"/>
          <p:cNvSpPr txBox="1">
            <a:spLocks noGrp="1"/>
          </p:cNvSpPr>
          <p:nvPr>
            <p:ph type="title" idx="2" hasCustomPrompt="1"/>
          </p:nvPr>
        </p:nvSpPr>
        <p:spPr>
          <a:xfrm>
            <a:off x="4811028" y="817025"/>
            <a:ext cx="6036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1" name="Google Shape;51;p16"/>
          <p:cNvSpPr txBox="1">
            <a:spLocks noGrp="1"/>
          </p:cNvSpPr>
          <p:nvPr>
            <p:ph type="subTitle" idx="3"/>
          </p:nvPr>
        </p:nvSpPr>
        <p:spPr>
          <a:xfrm>
            <a:off x="5809650" y="854858"/>
            <a:ext cx="25419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2" name="Google Shape;52;p16"/>
          <p:cNvSpPr txBox="1">
            <a:spLocks noGrp="1"/>
          </p:cNvSpPr>
          <p:nvPr>
            <p:ph type="title" idx="4" hasCustomPrompt="1"/>
          </p:nvPr>
        </p:nvSpPr>
        <p:spPr>
          <a:xfrm>
            <a:off x="4811028" y="1849575"/>
            <a:ext cx="6036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3" name="Google Shape;53;p16"/>
          <p:cNvSpPr txBox="1">
            <a:spLocks noGrp="1"/>
          </p:cNvSpPr>
          <p:nvPr>
            <p:ph type="title" idx="5" hasCustomPrompt="1"/>
          </p:nvPr>
        </p:nvSpPr>
        <p:spPr>
          <a:xfrm>
            <a:off x="4811028" y="2891725"/>
            <a:ext cx="6036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4" name="Google Shape;54;p16"/>
          <p:cNvSpPr txBox="1">
            <a:spLocks noGrp="1"/>
          </p:cNvSpPr>
          <p:nvPr>
            <p:ph type="title" idx="6" hasCustomPrompt="1"/>
          </p:nvPr>
        </p:nvSpPr>
        <p:spPr>
          <a:xfrm>
            <a:off x="4811028" y="3938075"/>
            <a:ext cx="6036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5" name="Google Shape;55;p16"/>
          <p:cNvSpPr txBox="1">
            <a:spLocks noGrp="1"/>
          </p:cNvSpPr>
          <p:nvPr>
            <p:ph type="subTitle" idx="7"/>
          </p:nvPr>
        </p:nvSpPr>
        <p:spPr>
          <a:xfrm>
            <a:off x="5809650" y="1573814"/>
            <a:ext cx="18744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56" name="Google Shape;56;p16"/>
          <p:cNvSpPr txBox="1">
            <a:spLocks noGrp="1"/>
          </p:cNvSpPr>
          <p:nvPr>
            <p:ph type="subTitle" idx="8"/>
          </p:nvPr>
        </p:nvSpPr>
        <p:spPr>
          <a:xfrm>
            <a:off x="5809650" y="1897449"/>
            <a:ext cx="25419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7" name="Google Shape;57;p16"/>
          <p:cNvSpPr txBox="1">
            <a:spLocks noGrp="1"/>
          </p:cNvSpPr>
          <p:nvPr>
            <p:ph type="subTitle" idx="9"/>
          </p:nvPr>
        </p:nvSpPr>
        <p:spPr>
          <a:xfrm>
            <a:off x="5809650" y="2615506"/>
            <a:ext cx="18744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58" name="Google Shape;58;p16"/>
          <p:cNvSpPr txBox="1">
            <a:spLocks noGrp="1"/>
          </p:cNvSpPr>
          <p:nvPr>
            <p:ph type="subTitle" idx="13"/>
          </p:nvPr>
        </p:nvSpPr>
        <p:spPr>
          <a:xfrm>
            <a:off x="5809650" y="2939141"/>
            <a:ext cx="25419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9" name="Google Shape;59;p16"/>
          <p:cNvSpPr txBox="1">
            <a:spLocks noGrp="1"/>
          </p:cNvSpPr>
          <p:nvPr>
            <p:ph type="subTitle" idx="14"/>
          </p:nvPr>
        </p:nvSpPr>
        <p:spPr>
          <a:xfrm>
            <a:off x="5809650" y="3657198"/>
            <a:ext cx="18744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60" name="Google Shape;60;p16"/>
          <p:cNvSpPr txBox="1">
            <a:spLocks noGrp="1"/>
          </p:cNvSpPr>
          <p:nvPr>
            <p:ph type="subTitle" idx="15"/>
          </p:nvPr>
        </p:nvSpPr>
        <p:spPr>
          <a:xfrm>
            <a:off x="5809650" y="3980833"/>
            <a:ext cx="25419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628525"/>
            <a:ext cx="7703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1pPr>
            <a:lvl2pPr marL="914400" lvl="1"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2pPr>
            <a:lvl3pPr marL="1371600" lvl="2"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3pPr>
            <a:lvl4pPr marL="1828800" lvl="3"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4pPr>
            <a:lvl5pPr marL="2286000" lvl="4"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5pPr>
            <a:lvl6pPr marL="2743200" lvl="5"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6pPr>
            <a:lvl7pPr marL="3200400" lvl="6"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7pPr>
            <a:lvl8pPr marL="3657600" lvl="7"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8pPr>
            <a:lvl9pPr marL="4114800" lvl="8"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7" r:id="rId4"/>
    <p:sldLayoutId id="2147483658" r:id="rId5"/>
    <p:sldLayoutId id="2147483659" r:id="rId6"/>
    <p:sldLayoutId id="2147483660" r:id="rId7"/>
    <p:sldLayoutId id="2147483661" r:id="rId8"/>
    <p:sldLayoutId id="2147483662" r:id="rId9"/>
    <p:sldLayoutId id="2147483672" r:id="rId10"/>
    <p:sldLayoutId id="2147483680" r:id="rId11"/>
    <p:sldLayoutId id="2147483686" r:id="rId12"/>
    <p:sldLayoutId id="2147483688" r:id="rId13"/>
    <p:sldLayoutId id="214748370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5"/>
          <p:cNvSpPr txBox="1">
            <a:spLocks noGrp="1"/>
          </p:cNvSpPr>
          <p:nvPr>
            <p:ph type="subTitle" idx="1"/>
          </p:nvPr>
        </p:nvSpPr>
        <p:spPr>
          <a:xfrm>
            <a:off x="2249400" y="3417925"/>
            <a:ext cx="4645200" cy="438900"/>
          </a:xfrm>
          <a:prstGeom prst="rect">
            <a:avLst/>
          </a:prstGeom>
        </p:spPr>
        <p:txBody>
          <a:bodyPr spcFirstLastPara="1" wrap="square" lIns="91425" tIns="91425" rIns="91425" bIns="91425" anchor="t" anchorCtr="0">
            <a:noAutofit/>
          </a:bodyPr>
          <a:lstStyle/>
          <a:p>
            <a:pPr marL="0" indent="0"/>
            <a:r>
              <a:rPr lang="en" b="1" dirty="0">
                <a:solidFill>
                  <a:schemeClr val="accent4">
                    <a:lumMod val="50000"/>
                  </a:schemeClr>
                </a:solidFill>
              </a:rPr>
              <a:t>Signal and Image Processing – 21AIE303</a:t>
            </a:r>
          </a:p>
          <a:p>
            <a:pPr marL="0" indent="0"/>
            <a:endParaRPr lang="en" b="1" dirty="0">
              <a:solidFill>
                <a:schemeClr val="accent4">
                  <a:lumMod val="50000"/>
                </a:schemeClr>
              </a:solidFill>
            </a:endParaRPr>
          </a:p>
          <a:p>
            <a:pPr marL="0" indent="0"/>
            <a:r>
              <a:rPr lang="en" b="1" dirty="0">
                <a:solidFill>
                  <a:schemeClr val="accent4">
                    <a:lumMod val="50000"/>
                  </a:schemeClr>
                </a:solidFill>
              </a:rPr>
              <a:t>Batch – B  Group -17</a:t>
            </a:r>
          </a:p>
        </p:txBody>
      </p:sp>
      <p:sp>
        <p:nvSpPr>
          <p:cNvPr id="283" name="Google Shape;283;p55"/>
          <p:cNvSpPr txBox="1">
            <a:spLocks noGrp="1"/>
          </p:cNvSpPr>
          <p:nvPr>
            <p:ph type="ctrTitle"/>
          </p:nvPr>
        </p:nvSpPr>
        <p:spPr>
          <a:xfrm>
            <a:off x="1728150" y="821077"/>
            <a:ext cx="5687700" cy="2167200"/>
          </a:xfrm>
          <a:prstGeom prst="rect">
            <a:avLst/>
          </a:prstGeom>
        </p:spPr>
        <p:txBody>
          <a:bodyPr spcFirstLastPara="1" wrap="square" lIns="91425" tIns="91425" rIns="91425" bIns="91425" anchor="ctr" anchorCtr="0">
            <a:noAutofit/>
          </a:bodyPr>
          <a:lstStyle/>
          <a:p>
            <a:r>
              <a:rPr lang="en" sz="4000" dirty="0">
                <a:solidFill>
                  <a:schemeClr val="accent4">
                    <a:lumMod val="50000"/>
                  </a:schemeClr>
                </a:solidFill>
              </a:rPr>
              <a:t>Traffic Flow  Regulation Using Image Processing </a:t>
            </a:r>
            <a:endParaRPr lang="en-US" sz="4000" dirty="0">
              <a:solidFill>
                <a:schemeClr val="accent4">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2"/>
                                        </p:tgtEl>
                                        <p:attrNameLst>
                                          <p:attrName>style.visibility</p:attrName>
                                        </p:attrNameLst>
                                      </p:cBhvr>
                                      <p:to>
                                        <p:strVal val="visible"/>
                                      </p:to>
                                    </p:set>
                                    <p:animEffect transition="in" filter="fade">
                                      <p:cBhvr>
                                        <p:cTn id="11"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189777" y="367565"/>
            <a:ext cx="5907805" cy="154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Image Analysis – Output – Input Image</a:t>
            </a:r>
            <a:endParaRPr sz="2000" dirty="0"/>
          </a:p>
        </p:txBody>
      </p:sp>
      <p:pic>
        <p:nvPicPr>
          <p:cNvPr id="5" name="Picture 4">
            <a:extLst>
              <a:ext uri="{FF2B5EF4-FFF2-40B4-BE49-F238E27FC236}">
                <a16:creationId xmlns:a16="http://schemas.microsoft.com/office/drawing/2014/main" id="{6155A053-D345-3ADE-4569-8C4E16B38A18}"/>
              </a:ext>
            </a:extLst>
          </p:cNvPr>
          <p:cNvPicPr>
            <a:picLocks noChangeAspect="1"/>
          </p:cNvPicPr>
          <p:nvPr/>
        </p:nvPicPr>
        <p:blipFill>
          <a:blip r:embed="rId3"/>
          <a:srcRect/>
          <a:stretch/>
        </p:blipFill>
        <p:spPr>
          <a:xfrm>
            <a:off x="924771" y="659633"/>
            <a:ext cx="1954122" cy="2017023"/>
          </a:xfrm>
          <a:prstGeom prst="rect">
            <a:avLst/>
          </a:prstGeom>
        </p:spPr>
      </p:pic>
      <p:pic>
        <p:nvPicPr>
          <p:cNvPr id="7" name="Picture 6">
            <a:extLst>
              <a:ext uri="{FF2B5EF4-FFF2-40B4-BE49-F238E27FC236}">
                <a16:creationId xmlns:a16="http://schemas.microsoft.com/office/drawing/2014/main" id="{5A781036-2464-68B9-7B3B-CC2685EA1083}"/>
              </a:ext>
            </a:extLst>
          </p:cNvPr>
          <p:cNvPicPr>
            <a:picLocks noChangeAspect="1"/>
          </p:cNvPicPr>
          <p:nvPr/>
        </p:nvPicPr>
        <p:blipFill>
          <a:blip r:embed="rId4"/>
          <a:srcRect/>
          <a:stretch/>
        </p:blipFill>
        <p:spPr>
          <a:xfrm>
            <a:off x="6281370" y="659633"/>
            <a:ext cx="1932795" cy="2017023"/>
          </a:xfrm>
          <a:prstGeom prst="rect">
            <a:avLst/>
          </a:prstGeom>
        </p:spPr>
      </p:pic>
      <p:pic>
        <p:nvPicPr>
          <p:cNvPr id="9" name="Picture 8">
            <a:extLst>
              <a:ext uri="{FF2B5EF4-FFF2-40B4-BE49-F238E27FC236}">
                <a16:creationId xmlns:a16="http://schemas.microsoft.com/office/drawing/2014/main" id="{3B024D6D-C29D-044D-D012-5070C9FCC67F}"/>
              </a:ext>
            </a:extLst>
          </p:cNvPr>
          <p:cNvPicPr>
            <a:picLocks noChangeAspect="1"/>
          </p:cNvPicPr>
          <p:nvPr/>
        </p:nvPicPr>
        <p:blipFill>
          <a:blip r:embed="rId5"/>
          <a:srcRect/>
          <a:stretch/>
        </p:blipFill>
        <p:spPr>
          <a:xfrm>
            <a:off x="3596233" y="659705"/>
            <a:ext cx="1951534" cy="2017969"/>
          </a:xfrm>
          <a:prstGeom prst="rect">
            <a:avLst/>
          </a:prstGeom>
        </p:spPr>
      </p:pic>
      <p:pic>
        <p:nvPicPr>
          <p:cNvPr id="11" name="Picture 10">
            <a:extLst>
              <a:ext uri="{FF2B5EF4-FFF2-40B4-BE49-F238E27FC236}">
                <a16:creationId xmlns:a16="http://schemas.microsoft.com/office/drawing/2014/main" id="{0FC7B3C8-2DED-F7D8-9281-8CBBDAB16A98}"/>
              </a:ext>
            </a:extLst>
          </p:cNvPr>
          <p:cNvPicPr>
            <a:picLocks noChangeAspect="1"/>
          </p:cNvPicPr>
          <p:nvPr/>
        </p:nvPicPr>
        <p:blipFill>
          <a:blip r:embed="rId6"/>
          <a:srcRect/>
          <a:stretch/>
        </p:blipFill>
        <p:spPr>
          <a:xfrm>
            <a:off x="1001144" y="2897727"/>
            <a:ext cx="1882055" cy="1972704"/>
          </a:xfrm>
          <a:prstGeom prst="rect">
            <a:avLst/>
          </a:prstGeom>
        </p:spPr>
      </p:pic>
      <p:pic>
        <p:nvPicPr>
          <p:cNvPr id="13" name="Picture 12">
            <a:extLst>
              <a:ext uri="{FF2B5EF4-FFF2-40B4-BE49-F238E27FC236}">
                <a16:creationId xmlns:a16="http://schemas.microsoft.com/office/drawing/2014/main" id="{2CCAF001-71F9-E29F-AAC3-2C8BB39F534C}"/>
              </a:ext>
            </a:extLst>
          </p:cNvPr>
          <p:cNvPicPr>
            <a:picLocks noChangeAspect="1"/>
          </p:cNvPicPr>
          <p:nvPr/>
        </p:nvPicPr>
        <p:blipFill>
          <a:blip r:embed="rId7"/>
          <a:srcRect/>
          <a:stretch/>
        </p:blipFill>
        <p:spPr>
          <a:xfrm>
            <a:off x="3346594" y="2925335"/>
            <a:ext cx="2462009" cy="1993775"/>
          </a:xfrm>
          <a:prstGeom prst="rect">
            <a:avLst/>
          </a:prstGeom>
        </p:spPr>
      </p:pic>
      <p:pic>
        <p:nvPicPr>
          <p:cNvPr id="15" name="Picture 14">
            <a:extLst>
              <a:ext uri="{FF2B5EF4-FFF2-40B4-BE49-F238E27FC236}">
                <a16:creationId xmlns:a16="http://schemas.microsoft.com/office/drawing/2014/main" id="{DB7C4D06-DEF8-5EE8-83D1-C1DAFCD0C4ED}"/>
              </a:ext>
            </a:extLst>
          </p:cNvPr>
          <p:cNvPicPr>
            <a:picLocks noChangeAspect="1"/>
          </p:cNvPicPr>
          <p:nvPr/>
        </p:nvPicPr>
        <p:blipFill>
          <a:blip r:embed="rId8"/>
          <a:srcRect/>
          <a:stretch/>
        </p:blipFill>
        <p:spPr>
          <a:xfrm>
            <a:off x="6273863" y="2887192"/>
            <a:ext cx="1947807" cy="2031918"/>
          </a:xfrm>
          <a:prstGeom prst="rect">
            <a:avLst/>
          </a:prstGeom>
        </p:spPr>
      </p:pic>
      <p:cxnSp>
        <p:nvCxnSpPr>
          <p:cNvPr id="17" name="Straight Arrow Connector 16">
            <a:extLst>
              <a:ext uri="{FF2B5EF4-FFF2-40B4-BE49-F238E27FC236}">
                <a16:creationId xmlns:a16="http://schemas.microsoft.com/office/drawing/2014/main" id="{3E30C7CB-59D2-C04D-5E97-5B529CF2F6F8}"/>
              </a:ext>
            </a:extLst>
          </p:cNvPr>
          <p:cNvCxnSpPr>
            <a:cxnSpLocks/>
            <a:stCxn id="5" idx="3"/>
            <a:endCxn id="9" idx="1"/>
          </p:cNvCxnSpPr>
          <p:nvPr/>
        </p:nvCxnSpPr>
        <p:spPr>
          <a:xfrm>
            <a:off x="2883199" y="1668145"/>
            <a:ext cx="713034" cy="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683082-CD4B-2804-781A-01C510D2E3B3}"/>
              </a:ext>
            </a:extLst>
          </p:cNvPr>
          <p:cNvCxnSpPr>
            <a:cxnSpLocks/>
          </p:cNvCxnSpPr>
          <p:nvPr/>
        </p:nvCxnSpPr>
        <p:spPr>
          <a:xfrm>
            <a:off x="5558967" y="1662315"/>
            <a:ext cx="713034" cy="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C933C68-ED82-5AED-C365-F17CABD6E1F6}"/>
              </a:ext>
            </a:extLst>
          </p:cNvPr>
          <p:cNvCxnSpPr>
            <a:cxnSpLocks/>
          </p:cNvCxnSpPr>
          <p:nvPr/>
        </p:nvCxnSpPr>
        <p:spPr>
          <a:xfrm>
            <a:off x="2939919" y="3903151"/>
            <a:ext cx="3813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1C1247-F4EB-1FBB-FD03-48EBB59C648F}"/>
              </a:ext>
            </a:extLst>
          </p:cNvPr>
          <p:cNvCxnSpPr>
            <a:cxnSpLocks/>
          </p:cNvCxnSpPr>
          <p:nvPr/>
        </p:nvCxnSpPr>
        <p:spPr>
          <a:xfrm>
            <a:off x="5826863" y="3884079"/>
            <a:ext cx="3813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62BC7C3-951D-F3EA-D362-4ED0A0327DB4}"/>
              </a:ext>
            </a:extLst>
          </p:cNvPr>
          <p:cNvCxnSpPr>
            <a:cxnSpLocks/>
            <a:stCxn id="7" idx="2"/>
            <a:endCxn id="11" idx="0"/>
          </p:cNvCxnSpPr>
          <p:nvPr/>
        </p:nvCxnSpPr>
        <p:spPr>
          <a:xfrm rot="5400000">
            <a:off x="4489702" y="129126"/>
            <a:ext cx="210536" cy="530559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960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189777" y="367565"/>
            <a:ext cx="5907805" cy="154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Image Analysis – Output</a:t>
            </a:r>
            <a:endParaRPr sz="2000" dirty="0"/>
          </a:p>
        </p:txBody>
      </p:sp>
      <p:pic>
        <p:nvPicPr>
          <p:cNvPr id="3" name="Picture 2">
            <a:extLst>
              <a:ext uri="{FF2B5EF4-FFF2-40B4-BE49-F238E27FC236}">
                <a16:creationId xmlns:a16="http://schemas.microsoft.com/office/drawing/2014/main" id="{DCA0FB8F-BA32-C0D5-D5C9-10F28A0D5406}"/>
              </a:ext>
            </a:extLst>
          </p:cNvPr>
          <p:cNvPicPr>
            <a:picLocks noChangeAspect="1"/>
          </p:cNvPicPr>
          <p:nvPr/>
        </p:nvPicPr>
        <p:blipFill>
          <a:blip r:embed="rId3"/>
          <a:stretch>
            <a:fillRect/>
          </a:stretch>
        </p:blipFill>
        <p:spPr>
          <a:xfrm>
            <a:off x="5783033" y="914401"/>
            <a:ext cx="2418747" cy="2523193"/>
          </a:xfrm>
          <a:prstGeom prst="rect">
            <a:avLst/>
          </a:prstGeom>
        </p:spPr>
      </p:pic>
      <p:pic>
        <p:nvPicPr>
          <p:cNvPr id="6" name="Picture 5">
            <a:extLst>
              <a:ext uri="{FF2B5EF4-FFF2-40B4-BE49-F238E27FC236}">
                <a16:creationId xmlns:a16="http://schemas.microsoft.com/office/drawing/2014/main" id="{F748F42B-7C6A-F28E-29C6-E31A1B6CE6A1}"/>
              </a:ext>
            </a:extLst>
          </p:cNvPr>
          <p:cNvPicPr>
            <a:picLocks noChangeAspect="1"/>
          </p:cNvPicPr>
          <p:nvPr/>
        </p:nvPicPr>
        <p:blipFill>
          <a:blip r:embed="rId4"/>
          <a:stretch>
            <a:fillRect/>
          </a:stretch>
        </p:blipFill>
        <p:spPr>
          <a:xfrm>
            <a:off x="942220" y="914401"/>
            <a:ext cx="2423375" cy="2523193"/>
          </a:xfrm>
          <a:prstGeom prst="rect">
            <a:avLst/>
          </a:prstGeom>
        </p:spPr>
      </p:pic>
      <p:sp>
        <p:nvSpPr>
          <p:cNvPr id="8" name="Google Shape;464;p76">
            <a:extLst>
              <a:ext uri="{FF2B5EF4-FFF2-40B4-BE49-F238E27FC236}">
                <a16:creationId xmlns:a16="http://schemas.microsoft.com/office/drawing/2014/main" id="{ACDDE23C-5808-857C-B03B-4DC710A7DF7A}"/>
              </a:ext>
            </a:extLst>
          </p:cNvPr>
          <p:cNvSpPr txBox="1">
            <a:spLocks/>
          </p:cNvSpPr>
          <p:nvPr/>
        </p:nvSpPr>
        <p:spPr>
          <a:xfrm>
            <a:off x="3360968" y="1746741"/>
            <a:ext cx="2418748" cy="8585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9pPr>
          </a:lstStyle>
          <a:p>
            <a:pPr algn="ctr"/>
            <a:r>
              <a:rPr lang="en-IN" sz="1400" dirty="0"/>
              <a:t>     Reference Image </a:t>
            </a:r>
          </a:p>
          <a:p>
            <a:pPr algn="ctr"/>
            <a:r>
              <a:rPr lang="en-IN" sz="1400" dirty="0"/>
              <a:t>vs</a:t>
            </a:r>
          </a:p>
          <a:p>
            <a:pPr algn="ctr"/>
            <a:r>
              <a:rPr lang="en-IN" sz="1400" dirty="0"/>
              <a:t>Input Image</a:t>
            </a:r>
          </a:p>
        </p:txBody>
      </p:sp>
      <p:pic>
        <p:nvPicPr>
          <p:cNvPr id="12" name="Picture 11">
            <a:extLst>
              <a:ext uri="{FF2B5EF4-FFF2-40B4-BE49-F238E27FC236}">
                <a16:creationId xmlns:a16="http://schemas.microsoft.com/office/drawing/2014/main" id="{7BE449AE-E0CE-1C75-60BB-C0ABA2FF1B37}"/>
              </a:ext>
            </a:extLst>
          </p:cNvPr>
          <p:cNvPicPr>
            <a:picLocks noChangeAspect="1"/>
          </p:cNvPicPr>
          <p:nvPr/>
        </p:nvPicPr>
        <p:blipFill>
          <a:blip r:embed="rId5"/>
          <a:stretch>
            <a:fillRect/>
          </a:stretch>
        </p:blipFill>
        <p:spPr>
          <a:xfrm>
            <a:off x="5177017" y="2339533"/>
            <a:ext cx="528995" cy="183529"/>
          </a:xfrm>
          <a:prstGeom prst="rect">
            <a:avLst/>
          </a:prstGeom>
        </p:spPr>
      </p:pic>
      <p:pic>
        <p:nvPicPr>
          <p:cNvPr id="16" name="Picture 15">
            <a:extLst>
              <a:ext uri="{FF2B5EF4-FFF2-40B4-BE49-F238E27FC236}">
                <a16:creationId xmlns:a16="http://schemas.microsoft.com/office/drawing/2014/main" id="{08F7D949-30F7-5F5E-145B-84420E4B9753}"/>
              </a:ext>
            </a:extLst>
          </p:cNvPr>
          <p:cNvPicPr>
            <a:picLocks noChangeAspect="1"/>
          </p:cNvPicPr>
          <p:nvPr/>
        </p:nvPicPr>
        <p:blipFill>
          <a:blip r:embed="rId5"/>
          <a:stretch>
            <a:fillRect/>
          </a:stretch>
        </p:blipFill>
        <p:spPr>
          <a:xfrm rot="10800000">
            <a:off x="3357651" y="1892646"/>
            <a:ext cx="466725" cy="161925"/>
          </a:xfrm>
          <a:prstGeom prst="rect">
            <a:avLst/>
          </a:prstGeom>
        </p:spPr>
      </p:pic>
      <p:pic>
        <p:nvPicPr>
          <p:cNvPr id="21" name="Picture 20">
            <a:extLst>
              <a:ext uri="{FF2B5EF4-FFF2-40B4-BE49-F238E27FC236}">
                <a16:creationId xmlns:a16="http://schemas.microsoft.com/office/drawing/2014/main" id="{7CB42B4C-D0D3-EFE8-A7C4-17C3DF9CD381}"/>
              </a:ext>
            </a:extLst>
          </p:cNvPr>
          <p:cNvPicPr>
            <a:picLocks noChangeAspect="1"/>
          </p:cNvPicPr>
          <p:nvPr/>
        </p:nvPicPr>
        <p:blipFill>
          <a:blip r:embed="rId6"/>
          <a:stretch>
            <a:fillRect/>
          </a:stretch>
        </p:blipFill>
        <p:spPr>
          <a:xfrm>
            <a:off x="3263398" y="3882393"/>
            <a:ext cx="2613887" cy="533446"/>
          </a:xfrm>
          <a:prstGeom prst="rect">
            <a:avLst/>
          </a:prstGeom>
          <a:solidFill>
            <a:srgbClr val="000000">
              <a:shade val="95000"/>
            </a:srgbClr>
          </a:solidFill>
          <a:ln w="28575"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819696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9"/>
          <p:cNvSpPr txBox="1">
            <a:spLocks noGrp="1"/>
          </p:cNvSpPr>
          <p:nvPr>
            <p:ph type="title"/>
          </p:nvPr>
        </p:nvSpPr>
        <p:spPr>
          <a:xfrm>
            <a:off x="1245899" y="1180659"/>
            <a:ext cx="5639810" cy="19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effectLst>
                  <a:outerShdw blurRad="50800" dist="38100" dir="2700000" algn="tl" rotWithShape="0">
                    <a:prstClr val="black">
                      <a:alpha val="40000"/>
                    </a:prstClr>
                  </a:outerShdw>
                </a:effectLst>
              </a:rPr>
              <a:t>Video Analysis</a:t>
            </a:r>
            <a:endParaRPr dirty="0">
              <a:effectLst>
                <a:outerShdw blurRad="50800" dist="38100" dir="2700000" algn="tl" rotWithShape="0">
                  <a:prstClr val="black">
                    <a:alpha val="40000"/>
                  </a:prstClr>
                </a:outerShdw>
              </a:effectLst>
            </a:endParaRPr>
          </a:p>
        </p:txBody>
      </p:sp>
      <p:sp>
        <p:nvSpPr>
          <p:cNvPr id="337" name="Google Shape;337;p59"/>
          <p:cNvSpPr txBox="1">
            <a:spLocks noGrp="1"/>
          </p:cNvSpPr>
          <p:nvPr>
            <p:ph type="subTitle" idx="1"/>
          </p:nvPr>
        </p:nvSpPr>
        <p:spPr>
          <a:xfrm>
            <a:off x="1245898" y="3081459"/>
            <a:ext cx="3894137"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Example of Traffic Analysis on a specific Lane in a Busy Road</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5"/>
          <p:cNvSpPr txBox="1">
            <a:spLocks noGrp="1"/>
          </p:cNvSpPr>
          <p:nvPr>
            <p:ph type="title"/>
          </p:nvPr>
        </p:nvSpPr>
        <p:spPr>
          <a:xfrm>
            <a:off x="713100" y="445025"/>
            <a:ext cx="5290536" cy="9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effectLst>
                  <a:outerShdw blurRad="50800" dist="38100" dir="2700000" algn="tl" rotWithShape="0">
                    <a:prstClr val="black">
                      <a:alpha val="40000"/>
                    </a:prstClr>
                  </a:outerShdw>
                </a:effectLst>
              </a:rPr>
              <a:t>Workflow for Video Analysis</a:t>
            </a:r>
          </a:p>
        </p:txBody>
      </p:sp>
      <p:sp>
        <p:nvSpPr>
          <p:cNvPr id="33" name="Rectangle: Rounded Corners 32">
            <a:extLst>
              <a:ext uri="{FF2B5EF4-FFF2-40B4-BE49-F238E27FC236}">
                <a16:creationId xmlns:a16="http://schemas.microsoft.com/office/drawing/2014/main" id="{D9A25FBF-B6CA-BF36-517D-7E3A66719DFB}"/>
              </a:ext>
            </a:extLst>
          </p:cNvPr>
          <p:cNvSpPr/>
          <p:nvPr/>
        </p:nvSpPr>
        <p:spPr>
          <a:xfrm>
            <a:off x="400972" y="2511135"/>
            <a:ext cx="1181254" cy="646546"/>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1219033472">
                  <a:custGeom>
                    <a:avLst/>
                    <a:gdLst>
                      <a:gd name="connsiteX0" fmla="*/ 0 w 1181254"/>
                      <a:gd name="connsiteY0" fmla="*/ 107760 h 646546"/>
                      <a:gd name="connsiteX1" fmla="*/ 107760 w 1181254"/>
                      <a:gd name="connsiteY1" fmla="*/ 0 h 646546"/>
                      <a:gd name="connsiteX2" fmla="*/ 1073494 w 1181254"/>
                      <a:gd name="connsiteY2" fmla="*/ 0 h 646546"/>
                      <a:gd name="connsiteX3" fmla="*/ 1181254 w 1181254"/>
                      <a:gd name="connsiteY3" fmla="*/ 107760 h 646546"/>
                      <a:gd name="connsiteX4" fmla="*/ 1181254 w 1181254"/>
                      <a:gd name="connsiteY4" fmla="*/ 538786 h 646546"/>
                      <a:gd name="connsiteX5" fmla="*/ 1073494 w 1181254"/>
                      <a:gd name="connsiteY5" fmla="*/ 646546 h 646546"/>
                      <a:gd name="connsiteX6" fmla="*/ 107760 w 1181254"/>
                      <a:gd name="connsiteY6" fmla="*/ 646546 h 646546"/>
                      <a:gd name="connsiteX7" fmla="*/ 0 w 1181254"/>
                      <a:gd name="connsiteY7" fmla="*/ 538786 h 646546"/>
                      <a:gd name="connsiteX8" fmla="*/ 0 w 1181254"/>
                      <a:gd name="connsiteY8" fmla="*/ 107760 h 6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254" h="646546" fill="none" extrusionOk="0">
                        <a:moveTo>
                          <a:pt x="0" y="107760"/>
                        </a:moveTo>
                        <a:cubicBezTo>
                          <a:pt x="-4505" y="47517"/>
                          <a:pt x="50503" y="1846"/>
                          <a:pt x="107760" y="0"/>
                        </a:cubicBezTo>
                        <a:cubicBezTo>
                          <a:pt x="361357" y="30305"/>
                          <a:pt x="674771" y="-16905"/>
                          <a:pt x="1073494" y="0"/>
                        </a:cubicBezTo>
                        <a:cubicBezTo>
                          <a:pt x="1133860" y="1313"/>
                          <a:pt x="1182165" y="49362"/>
                          <a:pt x="1181254" y="107760"/>
                        </a:cubicBezTo>
                        <a:cubicBezTo>
                          <a:pt x="1191783" y="167263"/>
                          <a:pt x="1148654" y="363722"/>
                          <a:pt x="1181254" y="538786"/>
                        </a:cubicBezTo>
                        <a:cubicBezTo>
                          <a:pt x="1173376" y="599594"/>
                          <a:pt x="1125034" y="641044"/>
                          <a:pt x="1073494" y="646546"/>
                        </a:cubicBezTo>
                        <a:cubicBezTo>
                          <a:pt x="928269" y="561140"/>
                          <a:pt x="402666" y="679095"/>
                          <a:pt x="107760" y="646546"/>
                        </a:cubicBezTo>
                        <a:cubicBezTo>
                          <a:pt x="48459" y="643661"/>
                          <a:pt x="-7204" y="602506"/>
                          <a:pt x="0" y="538786"/>
                        </a:cubicBezTo>
                        <a:cubicBezTo>
                          <a:pt x="35943" y="372359"/>
                          <a:pt x="31026" y="212640"/>
                          <a:pt x="0" y="107760"/>
                        </a:cubicBezTo>
                        <a:close/>
                      </a:path>
                      <a:path w="1181254" h="646546" stroke="0" extrusionOk="0">
                        <a:moveTo>
                          <a:pt x="0" y="107760"/>
                        </a:moveTo>
                        <a:cubicBezTo>
                          <a:pt x="-6310" y="44354"/>
                          <a:pt x="37660" y="3973"/>
                          <a:pt x="107760" y="0"/>
                        </a:cubicBezTo>
                        <a:cubicBezTo>
                          <a:pt x="486217" y="73655"/>
                          <a:pt x="617114" y="26583"/>
                          <a:pt x="1073494" y="0"/>
                        </a:cubicBezTo>
                        <a:cubicBezTo>
                          <a:pt x="1130980" y="1980"/>
                          <a:pt x="1179221" y="59485"/>
                          <a:pt x="1181254" y="107760"/>
                        </a:cubicBezTo>
                        <a:cubicBezTo>
                          <a:pt x="1159334" y="164136"/>
                          <a:pt x="1167254" y="377063"/>
                          <a:pt x="1181254" y="538786"/>
                        </a:cubicBezTo>
                        <a:cubicBezTo>
                          <a:pt x="1182394" y="598435"/>
                          <a:pt x="1134363" y="643756"/>
                          <a:pt x="1073494" y="646546"/>
                        </a:cubicBezTo>
                        <a:cubicBezTo>
                          <a:pt x="787457" y="664342"/>
                          <a:pt x="468873" y="666166"/>
                          <a:pt x="107760" y="646546"/>
                        </a:cubicBezTo>
                        <a:cubicBezTo>
                          <a:pt x="48064" y="644808"/>
                          <a:pt x="-3969" y="603816"/>
                          <a:pt x="0" y="538786"/>
                        </a:cubicBezTo>
                        <a:cubicBezTo>
                          <a:pt x="-28443" y="441905"/>
                          <a:pt x="-29310" y="171906"/>
                          <a:pt x="0" y="10776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Video Input</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4" name="Rectangle: Rounded Corners 33">
            <a:extLst>
              <a:ext uri="{FF2B5EF4-FFF2-40B4-BE49-F238E27FC236}">
                <a16:creationId xmlns:a16="http://schemas.microsoft.com/office/drawing/2014/main" id="{4AB76B76-B583-24E8-6BF6-DA190D2C033B}"/>
              </a:ext>
            </a:extLst>
          </p:cNvPr>
          <p:cNvSpPr/>
          <p:nvPr/>
        </p:nvSpPr>
        <p:spPr>
          <a:xfrm>
            <a:off x="1173017" y="3453822"/>
            <a:ext cx="1279238" cy="646546"/>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3520093239">
                  <a:custGeom>
                    <a:avLst/>
                    <a:gdLst>
                      <a:gd name="connsiteX0" fmla="*/ 0 w 1279238"/>
                      <a:gd name="connsiteY0" fmla="*/ 107760 h 646546"/>
                      <a:gd name="connsiteX1" fmla="*/ 107760 w 1279238"/>
                      <a:gd name="connsiteY1" fmla="*/ 0 h 646546"/>
                      <a:gd name="connsiteX2" fmla="*/ 1171478 w 1279238"/>
                      <a:gd name="connsiteY2" fmla="*/ 0 h 646546"/>
                      <a:gd name="connsiteX3" fmla="*/ 1279238 w 1279238"/>
                      <a:gd name="connsiteY3" fmla="*/ 107760 h 646546"/>
                      <a:gd name="connsiteX4" fmla="*/ 1279238 w 1279238"/>
                      <a:gd name="connsiteY4" fmla="*/ 538786 h 646546"/>
                      <a:gd name="connsiteX5" fmla="*/ 1171478 w 1279238"/>
                      <a:gd name="connsiteY5" fmla="*/ 646546 h 646546"/>
                      <a:gd name="connsiteX6" fmla="*/ 107760 w 1279238"/>
                      <a:gd name="connsiteY6" fmla="*/ 646546 h 646546"/>
                      <a:gd name="connsiteX7" fmla="*/ 0 w 1279238"/>
                      <a:gd name="connsiteY7" fmla="*/ 538786 h 646546"/>
                      <a:gd name="connsiteX8" fmla="*/ 0 w 1279238"/>
                      <a:gd name="connsiteY8" fmla="*/ 107760 h 6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238" h="646546" fill="none" extrusionOk="0">
                        <a:moveTo>
                          <a:pt x="0" y="107760"/>
                        </a:moveTo>
                        <a:cubicBezTo>
                          <a:pt x="7273" y="51650"/>
                          <a:pt x="56431" y="-1964"/>
                          <a:pt x="107760" y="0"/>
                        </a:cubicBezTo>
                        <a:cubicBezTo>
                          <a:pt x="558864" y="20602"/>
                          <a:pt x="837298" y="-27587"/>
                          <a:pt x="1171478" y="0"/>
                        </a:cubicBezTo>
                        <a:cubicBezTo>
                          <a:pt x="1222141" y="-7567"/>
                          <a:pt x="1274327" y="47415"/>
                          <a:pt x="1279238" y="107760"/>
                        </a:cubicBezTo>
                        <a:cubicBezTo>
                          <a:pt x="1311949" y="285169"/>
                          <a:pt x="1308580" y="388090"/>
                          <a:pt x="1279238" y="538786"/>
                        </a:cubicBezTo>
                        <a:cubicBezTo>
                          <a:pt x="1281884" y="601070"/>
                          <a:pt x="1232351" y="646840"/>
                          <a:pt x="1171478" y="646546"/>
                        </a:cubicBezTo>
                        <a:cubicBezTo>
                          <a:pt x="842031" y="632620"/>
                          <a:pt x="285606" y="714933"/>
                          <a:pt x="107760" y="646546"/>
                        </a:cubicBezTo>
                        <a:cubicBezTo>
                          <a:pt x="45782" y="645099"/>
                          <a:pt x="5214" y="592468"/>
                          <a:pt x="0" y="538786"/>
                        </a:cubicBezTo>
                        <a:cubicBezTo>
                          <a:pt x="-38517" y="419745"/>
                          <a:pt x="-3225" y="297529"/>
                          <a:pt x="0" y="107760"/>
                        </a:cubicBezTo>
                        <a:close/>
                      </a:path>
                      <a:path w="1279238" h="646546" stroke="0" extrusionOk="0">
                        <a:moveTo>
                          <a:pt x="0" y="107760"/>
                        </a:moveTo>
                        <a:cubicBezTo>
                          <a:pt x="4952" y="51731"/>
                          <a:pt x="52251" y="1776"/>
                          <a:pt x="107760" y="0"/>
                        </a:cubicBezTo>
                        <a:cubicBezTo>
                          <a:pt x="275968" y="-62914"/>
                          <a:pt x="708391" y="-25178"/>
                          <a:pt x="1171478" y="0"/>
                        </a:cubicBezTo>
                        <a:cubicBezTo>
                          <a:pt x="1228784" y="1314"/>
                          <a:pt x="1270554" y="53940"/>
                          <a:pt x="1279238" y="107760"/>
                        </a:cubicBezTo>
                        <a:cubicBezTo>
                          <a:pt x="1287122" y="304978"/>
                          <a:pt x="1260591" y="404990"/>
                          <a:pt x="1279238" y="538786"/>
                        </a:cubicBezTo>
                        <a:cubicBezTo>
                          <a:pt x="1281360" y="591628"/>
                          <a:pt x="1235366" y="649878"/>
                          <a:pt x="1171478" y="646546"/>
                        </a:cubicBezTo>
                        <a:cubicBezTo>
                          <a:pt x="1001647" y="701907"/>
                          <a:pt x="615768" y="689368"/>
                          <a:pt x="107760" y="646546"/>
                        </a:cubicBezTo>
                        <a:cubicBezTo>
                          <a:pt x="48324" y="645323"/>
                          <a:pt x="-1548" y="602651"/>
                          <a:pt x="0" y="538786"/>
                        </a:cubicBezTo>
                        <a:cubicBezTo>
                          <a:pt x="-1103" y="462390"/>
                          <a:pt x="-28190" y="244799"/>
                          <a:pt x="0" y="10776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Frame by Frame</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5" name="Rectangle: Rounded Corners 34">
            <a:extLst>
              <a:ext uri="{FF2B5EF4-FFF2-40B4-BE49-F238E27FC236}">
                <a16:creationId xmlns:a16="http://schemas.microsoft.com/office/drawing/2014/main" id="{47524BAD-AA05-E285-A7CF-4E1DD8D977FF}"/>
              </a:ext>
            </a:extLst>
          </p:cNvPr>
          <p:cNvSpPr/>
          <p:nvPr/>
        </p:nvSpPr>
        <p:spPr>
          <a:xfrm>
            <a:off x="2389906" y="2511135"/>
            <a:ext cx="1279238" cy="646546"/>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4030032840">
                  <a:custGeom>
                    <a:avLst/>
                    <a:gdLst>
                      <a:gd name="connsiteX0" fmla="*/ 0 w 1279238"/>
                      <a:gd name="connsiteY0" fmla="*/ 107760 h 646546"/>
                      <a:gd name="connsiteX1" fmla="*/ 107760 w 1279238"/>
                      <a:gd name="connsiteY1" fmla="*/ 0 h 646546"/>
                      <a:gd name="connsiteX2" fmla="*/ 1171478 w 1279238"/>
                      <a:gd name="connsiteY2" fmla="*/ 0 h 646546"/>
                      <a:gd name="connsiteX3" fmla="*/ 1279238 w 1279238"/>
                      <a:gd name="connsiteY3" fmla="*/ 107760 h 646546"/>
                      <a:gd name="connsiteX4" fmla="*/ 1279238 w 1279238"/>
                      <a:gd name="connsiteY4" fmla="*/ 538786 h 646546"/>
                      <a:gd name="connsiteX5" fmla="*/ 1171478 w 1279238"/>
                      <a:gd name="connsiteY5" fmla="*/ 646546 h 646546"/>
                      <a:gd name="connsiteX6" fmla="*/ 107760 w 1279238"/>
                      <a:gd name="connsiteY6" fmla="*/ 646546 h 646546"/>
                      <a:gd name="connsiteX7" fmla="*/ 0 w 1279238"/>
                      <a:gd name="connsiteY7" fmla="*/ 538786 h 646546"/>
                      <a:gd name="connsiteX8" fmla="*/ 0 w 1279238"/>
                      <a:gd name="connsiteY8" fmla="*/ 107760 h 6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238" h="646546" fill="none" extrusionOk="0">
                        <a:moveTo>
                          <a:pt x="0" y="107760"/>
                        </a:moveTo>
                        <a:cubicBezTo>
                          <a:pt x="1056" y="37050"/>
                          <a:pt x="45064" y="-3741"/>
                          <a:pt x="107760" y="0"/>
                        </a:cubicBezTo>
                        <a:cubicBezTo>
                          <a:pt x="409721" y="-8496"/>
                          <a:pt x="855857" y="-36912"/>
                          <a:pt x="1171478" y="0"/>
                        </a:cubicBezTo>
                        <a:cubicBezTo>
                          <a:pt x="1227677" y="-4772"/>
                          <a:pt x="1278491" y="47403"/>
                          <a:pt x="1279238" y="107760"/>
                        </a:cubicBezTo>
                        <a:cubicBezTo>
                          <a:pt x="1253169" y="229853"/>
                          <a:pt x="1317892" y="467162"/>
                          <a:pt x="1279238" y="538786"/>
                        </a:cubicBezTo>
                        <a:cubicBezTo>
                          <a:pt x="1280799" y="596053"/>
                          <a:pt x="1231397" y="651114"/>
                          <a:pt x="1171478" y="646546"/>
                        </a:cubicBezTo>
                        <a:cubicBezTo>
                          <a:pt x="1049714" y="638401"/>
                          <a:pt x="369238" y="736126"/>
                          <a:pt x="107760" y="646546"/>
                        </a:cubicBezTo>
                        <a:cubicBezTo>
                          <a:pt x="54302" y="650560"/>
                          <a:pt x="-4769" y="589498"/>
                          <a:pt x="0" y="538786"/>
                        </a:cubicBezTo>
                        <a:cubicBezTo>
                          <a:pt x="36742" y="336010"/>
                          <a:pt x="-4795" y="190500"/>
                          <a:pt x="0" y="107760"/>
                        </a:cubicBezTo>
                        <a:close/>
                      </a:path>
                      <a:path w="1279238" h="646546" stroke="0" extrusionOk="0">
                        <a:moveTo>
                          <a:pt x="0" y="107760"/>
                        </a:moveTo>
                        <a:cubicBezTo>
                          <a:pt x="6892" y="46275"/>
                          <a:pt x="45980" y="-8659"/>
                          <a:pt x="107760" y="0"/>
                        </a:cubicBezTo>
                        <a:cubicBezTo>
                          <a:pt x="298320" y="35845"/>
                          <a:pt x="950356" y="-33987"/>
                          <a:pt x="1171478" y="0"/>
                        </a:cubicBezTo>
                        <a:cubicBezTo>
                          <a:pt x="1223998" y="1213"/>
                          <a:pt x="1277268" y="57745"/>
                          <a:pt x="1279238" y="107760"/>
                        </a:cubicBezTo>
                        <a:cubicBezTo>
                          <a:pt x="1297988" y="273125"/>
                          <a:pt x="1261436" y="470693"/>
                          <a:pt x="1279238" y="538786"/>
                        </a:cubicBezTo>
                        <a:cubicBezTo>
                          <a:pt x="1276686" y="601198"/>
                          <a:pt x="1231858" y="647265"/>
                          <a:pt x="1171478" y="646546"/>
                        </a:cubicBezTo>
                        <a:cubicBezTo>
                          <a:pt x="1016288" y="649129"/>
                          <a:pt x="461317" y="565256"/>
                          <a:pt x="107760" y="646546"/>
                        </a:cubicBezTo>
                        <a:cubicBezTo>
                          <a:pt x="54529" y="648966"/>
                          <a:pt x="68" y="605737"/>
                          <a:pt x="0" y="538786"/>
                        </a:cubicBezTo>
                        <a:cubicBezTo>
                          <a:pt x="-27611" y="440037"/>
                          <a:pt x="25654" y="159425"/>
                          <a:pt x="0" y="10776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Masking</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7" name="Rectangle: Rounded Corners 36">
            <a:extLst>
              <a:ext uri="{FF2B5EF4-FFF2-40B4-BE49-F238E27FC236}">
                <a16:creationId xmlns:a16="http://schemas.microsoft.com/office/drawing/2014/main" id="{0DCF441D-560B-1E0F-A0C6-B06E6D966B77}"/>
              </a:ext>
            </a:extLst>
          </p:cNvPr>
          <p:cNvSpPr/>
          <p:nvPr/>
        </p:nvSpPr>
        <p:spPr>
          <a:xfrm>
            <a:off x="3357416" y="3453822"/>
            <a:ext cx="1279238" cy="834078"/>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4264624775">
                  <a:custGeom>
                    <a:avLst/>
                    <a:gdLst>
                      <a:gd name="connsiteX0" fmla="*/ 0 w 1279238"/>
                      <a:gd name="connsiteY0" fmla="*/ 139016 h 834078"/>
                      <a:gd name="connsiteX1" fmla="*/ 139016 w 1279238"/>
                      <a:gd name="connsiteY1" fmla="*/ 0 h 834078"/>
                      <a:gd name="connsiteX2" fmla="*/ 1140222 w 1279238"/>
                      <a:gd name="connsiteY2" fmla="*/ 0 h 834078"/>
                      <a:gd name="connsiteX3" fmla="*/ 1279238 w 1279238"/>
                      <a:gd name="connsiteY3" fmla="*/ 139016 h 834078"/>
                      <a:gd name="connsiteX4" fmla="*/ 1279238 w 1279238"/>
                      <a:gd name="connsiteY4" fmla="*/ 695062 h 834078"/>
                      <a:gd name="connsiteX5" fmla="*/ 1140222 w 1279238"/>
                      <a:gd name="connsiteY5" fmla="*/ 834078 h 834078"/>
                      <a:gd name="connsiteX6" fmla="*/ 139016 w 1279238"/>
                      <a:gd name="connsiteY6" fmla="*/ 834078 h 834078"/>
                      <a:gd name="connsiteX7" fmla="*/ 0 w 1279238"/>
                      <a:gd name="connsiteY7" fmla="*/ 695062 h 834078"/>
                      <a:gd name="connsiteX8" fmla="*/ 0 w 1279238"/>
                      <a:gd name="connsiteY8" fmla="*/ 139016 h 83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238" h="834078" fill="none" extrusionOk="0">
                        <a:moveTo>
                          <a:pt x="0" y="139016"/>
                        </a:moveTo>
                        <a:cubicBezTo>
                          <a:pt x="9679" y="73648"/>
                          <a:pt x="75758" y="3666"/>
                          <a:pt x="139016" y="0"/>
                        </a:cubicBezTo>
                        <a:cubicBezTo>
                          <a:pt x="580309" y="76099"/>
                          <a:pt x="736104" y="44189"/>
                          <a:pt x="1140222" y="0"/>
                        </a:cubicBezTo>
                        <a:cubicBezTo>
                          <a:pt x="1218829" y="3765"/>
                          <a:pt x="1268653" y="66163"/>
                          <a:pt x="1279238" y="139016"/>
                        </a:cubicBezTo>
                        <a:cubicBezTo>
                          <a:pt x="1259552" y="248857"/>
                          <a:pt x="1239263" y="577901"/>
                          <a:pt x="1279238" y="695062"/>
                        </a:cubicBezTo>
                        <a:cubicBezTo>
                          <a:pt x="1281086" y="775549"/>
                          <a:pt x="1204409" y="825603"/>
                          <a:pt x="1140222" y="834078"/>
                        </a:cubicBezTo>
                        <a:cubicBezTo>
                          <a:pt x="732924" y="769314"/>
                          <a:pt x="425174" y="918141"/>
                          <a:pt x="139016" y="834078"/>
                        </a:cubicBezTo>
                        <a:cubicBezTo>
                          <a:pt x="67576" y="844698"/>
                          <a:pt x="-3844" y="770432"/>
                          <a:pt x="0" y="695062"/>
                        </a:cubicBezTo>
                        <a:cubicBezTo>
                          <a:pt x="-40769" y="559349"/>
                          <a:pt x="26115" y="396618"/>
                          <a:pt x="0" y="139016"/>
                        </a:cubicBezTo>
                        <a:close/>
                      </a:path>
                      <a:path w="1279238" h="834078" stroke="0" extrusionOk="0">
                        <a:moveTo>
                          <a:pt x="0" y="139016"/>
                        </a:moveTo>
                        <a:cubicBezTo>
                          <a:pt x="5564" y="59704"/>
                          <a:pt x="63433" y="-1308"/>
                          <a:pt x="139016" y="0"/>
                        </a:cubicBezTo>
                        <a:cubicBezTo>
                          <a:pt x="408816" y="-83875"/>
                          <a:pt x="982380" y="7901"/>
                          <a:pt x="1140222" y="0"/>
                        </a:cubicBezTo>
                        <a:cubicBezTo>
                          <a:pt x="1219147" y="-2033"/>
                          <a:pt x="1269698" y="52542"/>
                          <a:pt x="1279238" y="139016"/>
                        </a:cubicBezTo>
                        <a:cubicBezTo>
                          <a:pt x="1317162" y="271021"/>
                          <a:pt x="1297574" y="592603"/>
                          <a:pt x="1279238" y="695062"/>
                        </a:cubicBezTo>
                        <a:cubicBezTo>
                          <a:pt x="1283417" y="766366"/>
                          <a:pt x="1210344" y="832163"/>
                          <a:pt x="1140222" y="834078"/>
                        </a:cubicBezTo>
                        <a:cubicBezTo>
                          <a:pt x="865047" y="747771"/>
                          <a:pt x="288062" y="877928"/>
                          <a:pt x="139016" y="834078"/>
                        </a:cubicBezTo>
                        <a:cubicBezTo>
                          <a:pt x="48917" y="827004"/>
                          <a:pt x="-593" y="768226"/>
                          <a:pt x="0" y="695062"/>
                        </a:cubicBezTo>
                        <a:cubicBezTo>
                          <a:pt x="-1157" y="562566"/>
                          <a:pt x="48951" y="354782"/>
                          <a:pt x="0" y="139016"/>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Converting to Grayscale</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6" name="Rectangle: Rounded Corners 35">
            <a:extLst>
              <a:ext uri="{FF2B5EF4-FFF2-40B4-BE49-F238E27FC236}">
                <a16:creationId xmlns:a16="http://schemas.microsoft.com/office/drawing/2014/main" id="{470DD905-F769-A821-6726-DC97B35F16BB}"/>
              </a:ext>
            </a:extLst>
          </p:cNvPr>
          <p:cNvSpPr/>
          <p:nvPr/>
        </p:nvSpPr>
        <p:spPr>
          <a:xfrm>
            <a:off x="4525817" y="2499549"/>
            <a:ext cx="1279238" cy="646546"/>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27238172">
                  <a:custGeom>
                    <a:avLst/>
                    <a:gdLst>
                      <a:gd name="connsiteX0" fmla="*/ 0 w 1279238"/>
                      <a:gd name="connsiteY0" fmla="*/ 107760 h 646546"/>
                      <a:gd name="connsiteX1" fmla="*/ 107760 w 1279238"/>
                      <a:gd name="connsiteY1" fmla="*/ 0 h 646546"/>
                      <a:gd name="connsiteX2" fmla="*/ 1171478 w 1279238"/>
                      <a:gd name="connsiteY2" fmla="*/ 0 h 646546"/>
                      <a:gd name="connsiteX3" fmla="*/ 1279238 w 1279238"/>
                      <a:gd name="connsiteY3" fmla="*/ 107760 h 646546"/>
                      <a:gd name="connsiteX4" fmla="*/ 1279238 w 1279238"/>
                      <a:gd name="connsiteY4" fmla="*/ 538786 h 646546"/>
                      <a:gd name="connsiteX5" fmla="*/ 1171478 w 1279238"/>
                      <a:gd name="connsiteY5" fmla="*/ 646546 h 646546"/>
                      <a:gd name="connsiteX6" fmla="*/ 107760 w 1279238"/>
                      <a:gd name="connsiteY6" fmla="*/ 646546 h 646546"/>
                      <a:gd name="connsiteX7" fmla="*/ 0 w 1279238"/>
                      <a:gd name="connsiteY7" fmla="*/ 538786 h 646546"/>
                      <a:gd name="connsiteX8" fmla="*/ 0 w 1279238"/>
                      <a:gd name="connsiteY8" fmla="*/ 107760 h 6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238" h="646546" fill="none" extrusionOk="0">
                        <a:moveTo>
                          <a:pt x="0" y="107760"/>
                        </a:moveTo>
                        <a:cubicBezTo>
                          <a:pt x="-4248" y="47096"/>
                          <a:pt x="44655" y="-52"/>
                          <a:pt x="107760" y="0"/>
                        </a:cubicBezTo>
                        <a:cubicBezTo>
                          <a:pt x="502934" y="-34104"/>
                          <a:pt x="867634" y="-59773"/>
                          <a:pt x="1171478" y="0"/>
                        </a:cubicBezTo>
                        <a:cubicBezTo>
                          <a:pt x="1229628" y="-3088"/>
                          <a:pt x="1285116" y="51788"/>
                          <a:pt x="1279238" y="107760"/>
                        </a:cubicBezTo>
                        <a:cubicBezTo>
                          <a:pt x="1280026" y="287653"/>
                          <a:pt x="1242232" y="427117"/>
                          <a:pt x="1279238" y="538786"/>
                        </a:cubicBezTo>
                        <a:cubicBezTo>
                          <a:pt x="1284988" y="602464"/>
                          <a:pt x="1230220" y="644355"/>
                          <a:pt x="1171478" y="646546"/>
                        </a:cubicBezTo>
                        <a:cubicBezTo>
                          <a:pt x="1018475" y="686811"/>
                          <a:pt x="547103" y="560923"/>
                          <a:pt x="107760" y="646546"/>
                        </a:cubicBezTo>
                        <a:cubicBezTo>
                          <a:pt x="49598" y="654702"/>
                          <a:pt x="728" y="594948"/>
                          <a:pt x="0" y="538786"/>
                        </a:cubicBezTo>
                        <a:cubicBezTo>
                          <a:pt x="20891" y="399407"/>
                          <a:pt x="29344" y="173686"/>
                          <a:pt x="0" y="107760"/>
                        </a:cubicBezTo>
                        <a:close/>
                      </a:path>
                      <a:path w="1279238" h="646546" stroke="0" extrusionOk="0">
                        <a:moveTo>
                          <a:pt x="0" y="107760"/>
                        </a:moveTo>
                        <a:cubicBezTo>
                          <a:pt x="9484" y="48223"/>
                          <a:pt x="40401" y="-652"/>
                          <a:pt x="107760" y="0"/>
                        </a:cubicBezTo>
                        <a:cubicBezTo>
                          <a:pt x="240346" y="-81166"/>
                          <a:pt x="839615" y="-69634"/>
                          <a:pt x="1171478" y="0"/>
                        </a:cubicBezTo>
                        <a:cubicBezTo>
                          <a:pt x="1236021" y="423"/>
                          <a:pt x="1279901" y="49020"/>
                          <a:pt x="1279238" y="107760"/>
                        </a:cubicBezTo>
                        <a:cubicBezTo>
                          <a:pt x="1265060" y="209926"/>
                          <a:pt x="1311766" y="329569"/>
                          <a:pt x="1279238" y="538786"/>
                        </a:cubicBezTo>
                        <a:cubicBezTo>
                          <a:pt x="1281176" y="596931"/>
                          <a:pt x="1237769" y="654121"/>
                          <a:pt x="1171478" y="646546"/>
                        </a:cubicBezTo>
                        <a:cubicBezTo>
                          <a:pt x="750879" y="684787"/>
                          <a:pt x="566919" y="569992"/>
                          <a:pt x="107760" y="646546"/>
                        </a:cubicBezTo>
                        <a:cubicBezTo>
                          <a:pt x="46749" y="645631"/>
                          <a:pt x="-593" y="599147"/>
                          <a:pt x="0" y="538786"/>
                        </a:cubicBezTo>
                        <a:cubicBezTo>
                          <a:pt x="24657" y="443004"/>
                          <a:pt x="-12058" y="228448"/>
                          <a:pt x="0" y="10776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Binary Conversion</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8" name="Rectangle: Rounded Corners 37">
            <a:extLst>
              <a:ext uri="{FF2B5EF4-FFF2-40B4-BE49-F238E27FC236}">
                <a16:creationId xmlns:a16="http://schemas.microsoft.com/office/drawing/2014/main" id="{FA17C13B-287D-D87D-A7D2-1DBF10A64529}"/>
              </a:ext>
            </a:extLst>
          </p:cNvPr>
          <p:cNvSpPr/>
          <p:nvPr/>
        </p:nvSpPr>
        <p:spPr>
          <a:xfrm>
            <a:off x="5541815" y="3428917"/>
            <a:ext cx="1454728" cy="858983"/>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1417184928">
                  <a:custGeom>
                    <a:avLst/>
                    <a:gdLst>
                      <a:gd name="connsiteX0" fmla="*/ 0 w 1454728"/>
                      <a:gd name="connsiteY0" fmla="*/ 143167 h 858983"/>
                      <a:gd name="connsiteX1" fmla="*/ 143167 w 1454728"/>
                      <a:gd name="connsiteY1" fmla="*/ 0 h 858983"/>
                      <a:gd name="connsiteX2" fmla="*/ 1311561 w 1454728"/>
                      <a:gd name="connsiteY2" fmla="*/ 0 h 858983"/>
                      <a:gd name="connsiteX3" fmla="*/ 1454728 w 1454728"/>
                      <a:gd name="connsiteY3" fmla="*/ 143167 h 858983"/>
                      <a:gd name="connsiteX4" fmla="*/ 1454728 w 1454728"/>
                      <a:gd name="connsiteY4" fmla="*/ 715816 h 858983"/>
                      <a:gd name="connsiteX5" fmla="*/ 1311561 w 1454728"/>
                      <a:gd name="connsiteY5" fmla="*/ 858983 h 858983"/>
                      <a:gd name="connsiteX6" fmla="*/ 143167 w 1454728"/>
                      <a:gd name="connsiteY6" fmla="*/ 858983 h 858983"/>
                      <a:gd name="connsiteX7" fmla="*/ 0 w 1454728"/>
                      <a:gd name="connsiteY7" fmla="*/ 715816 h 858983"/>
                      <a:gd name="connsiteX8" fmla="*/ 0 w 1454728"/>
                      <a:gd name="connsiteY8" fmla="*/ 143167 h 85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728" h="858983" fill="none" extrusionOk="0">
                        <a:moveTo>
                          <a:pt x="0" y="143167"/>
                        </a:moveTo>
                        <a:cubicBezTo>
                          <a:pt x="-1416" y="61872"/>
                          <a:pt x="55149" y="10013"/>
                          <a:pt x="143167" y="0"/>
                        </a:cubicBezTo>
                        <a:cubicBezTo>
                          <a:pt x="705827" y="66432"/>
                          <a:pt x="1184969" y="-102312"/>
                          <a:pt x="1311561" y="0"/>
                        </a:cubicBezTo>
                        <a:cubicBezTo>
                          <a:pt x="1396664" y="-4739"/>
                          <a:pt x="1463850" y="71216"/>
                          <a:pt x="1454728" y="143167"/>
                        </a:cubicBezTo>
                        <a:cubicBezTo>
                          <a:pt x="1426662" y="307489"/>
                          <a:pt x="1435920" y="655338"/>
                          <a:pt x="1454728" y="715816"/>
                        </a:cubicBezTo>
                        <a:cubicBezTo>
                          <a:pt x="1446152" y="802049"/>
                          <a:pt x="1391986" y="847999"/>
                          <a:pt x="1311561" y="858983"/>
                        </a:cubicBezTo>
                        <a:cubicBezTo>
                          <a:pt x="746268" y="955568"/>
                          <a:pt x="678828" y="848760"/>
                          <a:pt x="143167" y="858983"/>
                        </a:cubicBezTo>
                        <a:cubicBezTo>
                          <a:pt x="57545" y="858466"/>
                          <a:pt x="-831" y="799347"/>
                          <a:pt x="0" y="715816"/>
                        </a:cubicBezTo>
                        <a:cubicBezTo>
                          <a:pt x="-28344" y="649287"/>
                          <a:pt x="14586" y="342660"/>
                          <a:pt x="0" y="143167"/>
                        </a:cubicBezTo>
                        <a:close/>
                      </a:path>
                      <a:path w="1454728" h="858983" stroke="0" extrusionOk="0">
                        <a:moveTo>
                          <a:pt x="0" y="143167"/>
                        </a:moveTo>
                        <a:cubicBezTo>
                          <a:pt x="4251" y="70436"/>
                          <a:pt x="67407" y="8343"/>
                          <a:pt x="143167" y="0"/>
                        </a:cubicBezTo>
                        <a:cubicBezTo>
                          <a:pt x="358601" y="-87426"/>
                          <a:pt x="1113785" y="-87595"/>
                          <a:pt x="1311561" y="0"/>
                        </a:cubicBezTo>
                        <a:cubicBezTo>
                          <a:pt x="1383014" y="7413"/>
                          <a:pt x="1468439" y="70243"/>
                          <a:pt x="1454728" y="143167"/>
                        </a:cubicBezTo>
                        <a:cubicBezTo>
                          <a:pt x="1433734" y="221800"/>
                          <a:pt x="1452149" y="499834"/>
                          <a:pt x="1454728" y="715816"/>
                        </a:cubicBezTo>
                        <a:cubicBezTo>
                          <a:pt x="1454522" y="798267"/>
                          <a:pt x="1378901" y="849160"/>
                          <a:pt x="1311561" y="858983"/>
                        </a:cubicBezTo>
                        <a:cubicBezTo>
                          <a:pt x="939139" y="784627"/>
                          <a:pt x="438901" y="915486"/>
                          <a:pt x="143167" y="858983"/>
                        </a:cubicBezTo>
                        <a:cubicBezTo>
                          <a:pt x="76768" y="860863"/>
                          <a:pt x="7458" y="796833"/>
                          <a:pt x="0" y="715816"/>
                        </a:cubicBezTo>
                        <a:cubicBezTo>
                          <a:pt x="-29466" y="614749"/>
                          <a:pt x="24865" y="382462"/>
                          <a:pt x="0" y="143167"/>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Morphological Operations (Opening)</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9" name="Rectangle: Rounded Corners 38">
            <a:extLst>
              <a:ext uri="{FF2B5EF4-FFF2-40B4-BE49-F238E27FC236}">
                <a16:creationId xmlns:a16="http://schemas.microsoft.com/office/drawing/2014/main" id="{B9714BA0-F810-4196-572E-5E0EA9DC0A04}"/>
              </a:ext>
            </a:extLst>
          </p:cNvPr>
          <p:cNvSpPr/>
          <p:nvPr/>
        </p:nvSpPr>
        <p:spPr>
          <a:xfrm>
            <a:off x="6996543" y="2499549"/>
            <a:ext cx="1454728" cy="858983"/>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1317412277">
                  <a:custGeom>
                    <a:avLst/>
                    <a:gdLst>
                      <a:gd name="connsiteX0" fmla="*/ 0 w 1454728"/>
                      <a:gd name="connsiteY0" fmla="*/ 143167 h 858983"/>
                      <a:gd name="connsiteX1" fmla="*/ 143167 w 1454728"/>
                      <a:gd name="connsiteY1" fmla="*/ 0 h 858983"/>
                      <a:gd name="connsiteX2" fmla="*/ 1311561 w 1454728"/>
                      <a:gd name="connsiteY2" fmla="*/ 0 h 858983"/>
                      <a:gd name="connsiteX3" fmla="*/ 1454728 w 1454728"/>
                      <a:gd name="connsiteY3" fmla="*/ 143167 h 858983"/>
                      <a:gd name="connsiteX4" fmla="*/ 1454728 w 1454728"/>
                      <a:gd name="connsiteY4" fmla="*/ 715816 h 858983"/>
                      <a:gd name="connsiteX5" fmla="*/ 1311561 w 1454728"/>
                      <a:gd name="connsiteY5" fmla="*/ 858983 h 858983"/>
                      <a:gd name="connsiteX6" fmla="*/ 143167 w 1454728"/>
                      <a:gd name="connsiteY6" fmla="*/ 858983 h 858983"/>
                      <a:gd name="connsiteX7" fmla="*/ 0 w 1454728"/>
                      <a:gd name="connsiteY7" fmla="*/ 715816 h 858983"/>
                      <a:gd name="connsiteX8" fmla="*/ 0 w 1454728"/>
                      <a:gd name="connsiteY8" fmla="*/ 143167 h 85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728" h="858983" fill="none" extrusionOk="0">
                        <a:moveTo>
                          <a:pt x="0" y="143167"/>
                        </a:moveTo>
                        <a:cubicBezTo>
                          <a:pt x="9397" y="53564"/>
                          <a:pt x="66010" y="7699"/>
                          <a:pt x="143167" y="0"/>
                        </a:cubicBezTo>
                        <a:cubicBezTo>
                          <a:pt x="468575" y="92381"/>
                          <a:pt x="1069939" y="-5166"/>
                          <a:pt x="1311561" y="0"/>
                        </a:cubicBezTo>
                        <a:cubicBezTo>
                          <a:pt x="1383098" y="-9698"/>
                          <a:pt x="1450382" y="63659"/>
                          <a:pt x="1454728" y="143167"/>
                        </a:cubicBezTo>
                        <a:cubicBezTo>
                          <a:pt x="1467690" y="326830"/>
                          <a:pt x="1499380" y="488259"/>
                          <a:pt x="1454728" y="715816"/>
                        </a:cubicBezTo>
                        <a:cubicBezTo>
                          <a:pt x="1457840" y="794752"/>
                          <a:pt x="1395807" y="865039"/>
                          <a:pt x="1311561" y="858983"/>
                        </a:cubicBezTo>
                        <a:cubicBezTo>
                          <a:pt x="1168332" y="833848"/>
                          <a:pt x="384744" y="927575"/>
                          <a:pt x="143167" y="858983"/>
                        </a:cubicBezTo>
                        <a:cubicBezTo>
                          <a:pt x="65139" y="860853"/>
                          <a:pt x="-561" y="793760"/>
                          <a:pt x="0" y="715816"/>
                        </a:cubicBezTo>
                        <a:cubicBezTo>
                          <a:pt x="-42275" y="480441"/>
                          <a:pt x="-12498" y="214160"/>
                          <a:pt x="0" y="143167"/>
                        </a:cubicBezTo>
                        <a:close/>
                      </a:path>
                      <a:path w="1454728" h="858983" stroke="0" extrusionOk="0">
                        <a:moveTo>
                          <a:pt x="0" y="143167"/>
                        </a:moveTo>
                        <a:cubicBezTo>
                          <a:pt x="12378" y="55484"/>
                          <a:pt x="69175" y="8744"/>
                          <a:pt x="143167" y="0"/>
                        </a:cubicBezTo>
                        <a:cubicBezTo>
                          <a:pt x="456502" y="32750"/>
                          <a:pt x="752358" y="-23811"/>
                          <a:pt x="1311561" y="0"/>
                        </a:cubicBezTo>
                        <a:cubicBezTo>
                          <a:pt x="1395866" y="-12501"/>
                          <a:pt x="1455431" y="68071"/>
                          <a:pt x="1454728" y="143167"/>
                        </a:cubicBezTo>
                        <a:cubicBezTo>
                          <a:pt x="1485217" y="368025"/>
                          <a:pt x="1488975" y="571092"/>
                          <a:pt x="1454728" y="715816"/>
                        </a:cubicBezTo>
                        <a:cubicBezTo>
                          <a:pt x="1457437" y="801307"/>
                          <a:pt x="1392527" y="845150"/>
                          <a:pt x="1311561" y="858983"/>
                        </a:cubicBezTo>
                        <a:cubicBezTo>
                          <a:pt x="758433" y="764565"/>
                          <a:pt x="625682" y="883322"/>
                          <a:pt x="143167" y="858983"/>
                        </a:cubicBezTo>
                        <a:cubicBezTo>
                          <a:pt x="65911" y="862152"/>
                          <a:pt x="-4416" y="783176"/>
                          <a:pt x="0" y="715816"/>
                        </a:cubicBezTo>
                        <a:cubicBezTo>
                          <a:pt x="-18917" y="483929"/>
                          <a:pt x="-27727" y="316541"/>
                          <a:pt x="0" y="143167"/>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Prewitt Edge Detection</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40" name="Rectangle: Rounded Corners 39">
            <a:extLst>
              <a:ext uri="{FF2B5EF4-FFF2-40B4-BE49-F238E27FC236}">
                <a16:creationId xmlns:a16="http://schemas.microsoft.com/office/drawing/2014/main" id="{CE682B7F-0D6C-59EE-7176-2A9451A2B9F5}"/>
              </a:ext>
            </a:extLst>
          </p:cNvPr>
          <p:cNvSpPr/>
          <p:nvPr/>
        </p:nvSpPr>
        <p:spPr>
          <a:xfrm>
            <a:off x="6996543" y="4360676"/>
            <a:ext cx="1454728" cy="431145"/>
          </a:xfrm>
          <a:prstGeom prst="roundRect">
            <a:avLst/>
          </a:prstGeom>
          <a:solidFill>
            <a:schemeClr val="tx1"/>
          </a:solid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accent1">
                    <a:lumMod val="40000"/>
                    <a:lumOff val="60000"/>
                  </a:schemeClr>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Blob Analysis</a:t>
            </a:r>
            <a:endParaRPr lang="en-IN" b="1" kern="1200" dirty="0">
              <a:ln>
                <a:noFill/>
              </a:ln>
              <a:solidFill>
                <a:schemeClr val="accent1">
                  <a:lumMod val="40000"/>
                  <a:lumOff val="60000"/>
                </a:schemeClr>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cxnSp>
        <p:nvCxnSpPr>
          <p:cNvPr id="42" name="Straight Arrow Connector 41">
            <a:extLst>
              <a:ext uri="{FF2B5EF4-FFF2-40B4-BE49-F238E27FC236}">
                <a16:creationId xmlns:a16="http://schemas.microsoft.com/office/drawing/2014/main" id="{1E14855F-33B3-C699-DFD0-2F9B70EEAFB5}"/>
              </a:ext>
            </a:extLst>
          </p:cNvPr>
          <p:cNvCxnSpPr>
            <a:stCxn id="33" idx="2"/>
            <a:endCxn id="34" idx="1"/>
          </p:cNvCxnSpPr>
          <p:nvPr/>
        </p:nvCxnSpPr>
        <p:spPr>
          <a:xfrm>
            <a:off x="991599" y="3157681"/>
            <a:ext cx="181418" cy="6194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EE3176B-B35E-94A5-AB08-CBB0224ACFE6}"/>
              </a:ext>
            </a:extLst>
          </p:cNvPr>
          <p:cNvCxnSpPr>
            <a:cxnSpLocks/>
            <a:stCxn id="34" idx="0"/>
            <a:endCxn id="35" idx="1"/>
          </p:cNvCxnSpPr>
          <p:nvPr/>
        </p:nvCxnSpPr>
        <p:spPr>
          <a:xfrm flipV="1">
            <a:off x="1812636" y="2834408"/>
            <a:ext cx="577270" cy="6194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868B04C-96B2-1F95-0B89-3F8F856E6820}"/>
              </a:ext>
            </a:extLst>
          </p:cNvPr>
          <p:cNvCxnSpPr>
            <a:cxnSpLocks/>
            <a:stCxn id="35" idx="2"/>
            <a:endCxn id="37" idx="1"/>
          </p:cNvCxnSpPr>
          <p:nvPr/>
        </p:nvCxnSpPr>
        <p:spPr>
          <a:xfrm>
            <a:off x="3029525" y="3157681"/>
            <a:ext cx="327891" cy="7131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798E7B-A079-1739-B733-4D3127107A8A}"/>
              </a:ext>
            </a:extLst>
          </p:cNvPr>
          <p:cNvCxnSpPr>
            <a:cxnSpLocks/>
            <a:stCxn id="36" idx="2"/>
            <a:endCxn id="38" idx="1"/>
          </p:cNvCxnSpPr>
          <p:nvPr/>
        </p:nvCxnSpPr>
        <p:spPr>
          <a:xfrm>
            <a:off x="5165436" y="3146095"/>
            <a:ext cx="376379" cy="7123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3E62924-E1D0-2150-6029-D0715F20ADF3}"/>
              </a:ext>
            </a:extLst>
          </p:cNvPr>
          <p:cNvCxnSpPr>
            <a:cxnSpLocks/>
            <a:stCxn id="37" idx="0"/>
            <a:endCxn id="36" idx="1"/>
          </p:cNvCxnSpPr>
          <p:nvPr/>
        </p:nvCxnSpPr>
        <p:spPr>
          <a:xfrm flipV="1">
            <a:off x="3997035" y="2822822"/>
            <a:ext cx="528782" cy="631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BB891BB-30B4-F31A-FEE0-2C575FE4C42A}"/>
              </a:ext>
            </a:extLst>
          </p:cNvPr>
          <p:cNvCxnSpPr>
            <a:cxnSpLocks/>
            <a:stCxn id="38" idx="0"/>
            <a:endCxn id="39" idx="1"/>
          </p:cNvCxnSpPr>
          <p:nvPr/>
        </p:nvCxnSpPr>
        <p:spPr>
          <a:xfrm flipV="1">
            <a:off x="6269179" y="2929041"/>
            <a:ext cx="727364" cy="4998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1CC8F5-66C2-9712-3581-25ADD9A21E28}"/>
              </a:ext>
            </a:extLst>
          </p:cNvPr>
          <p:cNvCxnSpPr>
            <a:cxnSpLocks/>
            <a:stCxn id="39" idx="2"/>
            <a:endCxn id="40" idx="0"/>
          </p:cNvCxnSpPr>
          <p:nvPr/>
        </p:nvCxnSpPr>
        <p:spPr>
          <a:xfrm>
            <a:off x="7723907" y="3358532"/>
            <a:ext cx="0" cy="10021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70"/>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Input &amp; Frame Extraction</a:t>
            </a:r>
            <a:endParaRPr dirty="0"/>
          </a:p>
        </p:txBody>
      </p:sp>
      <p:sp>
        <p:nvSpPr>
          <p:cNvPr id="426" name="Google Shape;426;p70"/>
          <p:cNvSpPr txBox="1">
            <a:spLocks noGrp="1"/>
          </p:cNvSpPr>
          <p:nvPr>
            <p:ph type="subTitle" idx="5"/>
          </p:nvPr>
        </p:nvSpPr>
        <p:spPr>
          <a:xfrm>
            <a:off x="927200" y="2964295"/>
            <a:ext cx="1874400" cy="7397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effectLst>
                  <a:outerShdw blurRad="50800" dist="38100" dir="2700000" algn="tl" rotWithShape="0">
                    <a:prstClr val="black">
                      <a:alpha val="40000"/>
                    </a:prstClr>
                  </a:outerShdw>
                </a:effectLst>
              </a:rPr>
              <a:t>Video Feed Scenario</a:t>
            </a:r>
            <a:endParaRPr dirty="0">
              <a:effectLst>
                <a:outerShdw blurRad="50800" dist="38100" dir="2700000" algn="tl" rotWithShape="0">
                  <a:prstClr val="black">
                    <a:alpha val="40000"/>
                  </a:prstClr>
                </a:outerShdw>
              </a:effectLst>
            </a:endParaRPr>
          </a:p>
        </p:txBody>
      </p:sp>
      <p:sp>
        <p:nvSpPr>
          <p:cNvPr id="427" name="Google Shape;427;p70"/>
          <p:cNvSpPr txBox="1">
            <a:spLocks noGrp="1"/>
          </p:cNvSpPr>
          <p:nvPr>
            <p:ph type="subTitle" idx="6"/>
          </p:nvPr>
        </p:nvSpPr>
        <p:spPr>
          <a:xfrm>
            <a:off x="838100" y="3603170"/>
            <a:ext cx="2048400" cy="86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50800" dist="38100" dir="2700000" algn="tl" rotWithShape="0">
                    <a:prstClr val="black">
                      <a:alpha val="40000"/>
                    </a:prstClr>
                  </a:outerShdw>
                </a:effectLst>
              </a:rPr>
              <a:t>The Video feed will from existing traffic cameras in the city</a:t>
            </a:r>
            <a:endParaRPr dirty="0">
              <a:effectLst>
                <a:outerShdw blurRad="50800" dist="38100" dir="2700000" algn="tl" rotWithShape="0">
                  <a:prstClr val="black">
                    <a:alpha val="40000"/>
                  </a:prstClr>
                </a:outerShdw>
              </a:effectLst>
            </a:endParaRPr>
          </a:p>
        </p:txBody>
      </p:sp>
      <p:sp>
        <p:nvSpPr>
          <p:cNvPr id="10" name="Google Shape;426;p70">
            <a:extLst>
              <a:ext uri="{FF2B5EF4-FFF2-40B4-BE49-F238E27FC236}">
                <a16:creationId xmlns:a16="http://schemas.microsoft.com/office/drawing/2014/main" id="{AC9F8A8B-A5FC-E868-F874-494BBD97AC23}"/>
              </a:ext>
            </a:extLst>
          </p:cNvPr>
          <p:cNvSpPr txBox="1">
            <a:spLocks/>
          </p:cNvSpPr>
          <p:nvPr/>
        </p:nvSpPr>
        <p:spPr>
          <a:xfrm>
            <a:off x="3513382" y="2964295"/>
            <a:ext cx="1874400" cy="7397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2000" b="1" i="0" u="none" strike="noStrike" cap="none">
                <a:solidFill>
                  <a:schemeClr val="lt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9pPr>
          </a:lstStyle>
          <a:p>
            <a:pPr marL="0" indent="0"/>
            <a:r>
              <a:rPr lang="en-US" dirty="0">
                <a:effectLst>
                  <a:outerShdw blurRad="50800" dist="38100" dir="2700000" algn="tl" rotWithShape="0">
                    <a:prstClr val="black">
                      <a:alpha val="40000"/>
                    </a:prstClr>
                  </a:outerShdw>
                </a:effectLst>
              </a:rPr>
              <a:t>Frame Extraction</a:t>
            </a:r>
            <a:endParaRPr lang="en-IN" dirty="0">
              <a:effectLst>
                <a:outerShdw blurRad="50800" dist="38100" dir="2700000" algn="tl" rotWithShape="0">
                  <a:prstClr val="black">
                    <a:alpha val="40000"/>
                  </a:prstClr>
                </a:outerShdw>
              </a:effectLst>
            </a:endParaRPr>
          </a:p>
        </p:txBody>
      </p:sp>
      <p:sp>
        <p:nvSpPr>
          <p:cNvPr id="11" name="Google Shape;427;p70">
            <a:extLst>
              <a:ext uri="{FF2B5EF4-FFF2-40B4-BE49-F238E27FC236}">
                <a16:creationId xmlns:a16="http://schemas.microsoft.com/office/drawing/2014/main" id="{93B018EC-393C-BE65-517F-1FE6D0EAD9DB}"/>
              </a:ext>
            </a:extLst>
          </p:cNvPr>
          <p:cNvSpPr txBox="1">
            <a:spLocks/>
          </p:cNvSpPr>
          <p:nvPr/>
        </p:nvSpPr>
        <p:spPr>
          <a:xfrm>
            <a:off x="3424282" y="3603170"/>
            <a:ext cx="2048400" cy="86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400" b="0" i="0" u="none" strike="noStrike" cap="none">
                <a:solidFill>
                  <a:schemeClr val="lt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9pPr>
          </a:lstStyle>
          <a:p>
            <a:pPr marL="0" indent="0"/>
            <a:r>
              <a:rPr lang="en-US" dirty="0">
                <a:effectLst>
                  <a:outerShdw blurRad="50800" dist="38100" dir="2700000" algn="tl" rotWithShape="0">
                    <a:prstClr val="black">
                      <a:alpha val="40000"/>
                    </a:prstClr>
                  </a:outerShdw>
                </a:effectLst>
              </a:rPr>
              <a:t>At a fixed interval a frame is retrieved to be processed</a:t>
            </a:r>
          </a:p>
        </p:txBody>
      </p:sp>
      <p:sp>
        <p:nvSpPr>
          <p:cNvPr id="12" name="Google Shape;426;p70">
            <a:extLst>
              <a:ext uri="{FF2B5EF4-FFF2-40B4-BE49-F238E27FC236}">
                <a16:creationId xmlns:a16="http://schemas.microsoft.com/office/drawing/2014/main" id="{73262BCB-9436-A929-B008-215AE81A5A7C}"/>
              </a:ext>
            </a:extLst>
          </p:cNvPr>
          <p:cNvSpPr txBox="1">
            <a:spLocks/>
          </p:cNvSpPr>
          <p:nvPr/>
        </p:nvSpPr>
        <p:spPr>
          <a:xfrm>
            <a:off x="6273564" y="2964295"/>
            <a:ext cx="1874400" cy="7397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2000" b="1" i="0" u="none" strike="noStrike" cap="none">
                <a:solidFill>
                  <a:schemeClr val="lt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9pPr>
          </a:lstStyle>
          <a:p>
            <a:pPr marL="0" indent="0"/>
            <a:r>
              <a:rPr lang="en-US" dirty="0">
                <a:effectLst>
                  <a:outerShdw blurRad="50800" dist="38100" dir="2700000" algn="tl" rotWithShape="0">
                    <a:prstClr val="black">
                      <a:alpha val="40000"/>
                    </a:prstClr>
                  </a:outerShdw>
                </a:effectLst>
              </a:rPr>
              <a:t>Traffic Signal</a:t>
            </a:r>
            <a:endParaRPr lang="en-IN" dirty="0">
              <a:effectLst>
                <a:outerShdw blurRad="50800" dist="38100" dir="2700000" algn="tl" rotWithShape="0">
                  <a:prstClr val="black">
                    <a:alpha val="40000"/>
                  </a:prstClr>
                </a:outerShdw>
              </a:effectLst>
            </a:endParaRPr>
          </a:p>
        </p:txBody>
      </p:sp>
      <p:sp>
        <p:nvSpPr>
          <p:cNvPr id="13" name="Google Shape;427;p70">
            <a:extLst>
              <a:ext uri="{FF2B5EF4-FFF2-40B4-BE49-F238E27FC236}">
                <a16:creationId xmlns:a16="http://schemas.microsoft.com/office/drawing/2014/main" id="{ED2374B2-7CAE-91D9-7633-9570EF5C2432}"/>
              </a:ext>
            </a:extLst>
          </p:cNvPr>
          <p:cNvSpPr txBox="1">
            <a:spLocks/>
          </p:cNvSpPr>
          <p:nvPr/>
        </p:nvSpPr>
        <p:spPr>
          <a:xfrm>
            <a:off x="6184464" y="3603170"/>
            <a:ext cx="2048400" cy="86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400" b="0" i="0" u="none" strike="noStrike" cap="none">
                <a:solidFill>
                  <a:schemeClr val="lt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9pPr>
          </a:lstStyle>
          <a:p>
            <a:pPr marL="0" indent="0"/>
            <a:r>
              <a:rPr lang="en-US" dirty="0">
                <a:effectLst>
                  <a:outerShdw blurRad="50800" dist="38100" dir="2700000" algn="tl" rotWithShape="0">
                    <a:prstClr val="black">
                      <a:alpha val="40000"/>
                    </a:prstClr>
                  </a:outerShdw>
                </a:effectLst>
              </a:rPr>
              <a:t>Based on the result from processing the Signal is update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1000"/>
                                        <p:tgtEl>
                                          <p:spTgt spid="426"/>
                                        </p:tgtEl>
                                      </p:cBhvr>
                                    </p:animEffect>
                                  </p:childTnLst>
                                </p:cTn>
                              </p:par>
                              <p:par>
                                <p:cTn id="8" presetID="10" presetClass="entr" presetSubtype="0" fill="hold" nodeType="withEffect">
                                  <p:stCondLst>
                                    <p:cond delay="0"/>
                                  </p:stCondLst>
                                  <p:childTnLst>
                                    <p:set>
                                      <p:cBhvr>
                                        <p:cTn id="9" dur="1" fill="hold">
                                          <p:stCondLst>
                                            <p:cond delay="0"/>
                                          </p:stCondLst>
                                        </p:cTn>
                                        <p:tgtEl>
                                          <p:spTgt spid="427"/>
                                        </p:tgtEl>
                                        <p:attrNameLst>
                                          <p:attrName>style.visibility</p:attrName>
                                        </p:attrNameLst>
                                      </p:cBhvr>
                                      <p:to>
                                        <p:strVal val="visible"/>
                                      </p:to>
                                    </p:set>
                                    <p:animEffect transition="in" filter="fade">
                                      <p:cBhvr>
                                        <p:cTn id="10" dur="1000"/>
                                        <p:tgtEl>
                                          <p:spTgt spid="4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Masking</a:t>
            </a:r>
            <a:endParaRPr dirty="0"/>
          </a:p>
        </p:txBody>
      </p:sp>
      <p:pic>
        <p:nvPicPr>
          <p:cNvPr id="3" name="Picture 2">
            <a:extLst>
              <a:ext uri="{FF2B5EF4-FFF2-40B4-BE49-F238E27FC236}">
                <a16:creationId xmlns:a16="http://schemas.microsoft.com/office/drawing/2014/main" id="{41552932-F0F8-FA9C-4AFC-166E475D9300}"/>
              </a:ext>
            </a:extLst>
          </p:cNvPr>
          <p:cNvPicPr>
            <a:picLocks noChangeAspect="1"/>
          </p:cNvPicPr>
          <p:nvPr/>
        </p:nvPicPr>
        <p:blipFill>
          <a:blip r:embed="rId3"/>
          <a:stretch>
            <a:fillRect/>
          </a:stretch>
        </p:blipFill>
        <p:spPr>
          <a:xfrm>
            <a:off x="720300" y="1821367"/>
            <a:ext cx="4027191" cy="2265897"/>
          </a:xfrm>
          <a:prstGeom prst="rect">
            <a:avLst/>
          </a:prstGeom>
          <a:effectLst>
            <a:outerShdw blurRad="50800" dist="38100" dir="2700000" algn="tl" rotWithShape="0">
              <a:prstClr val="black">
                <a:alpha val="40000"/>
              </a:prstClr>
            </a:outerShdw>
          </a:effectLst>
        </p:spPr>
      </p:pic>
      <p:sp>
        <p:nvSpPr>
          <p:cNvPr id="4" name="Google Shape;511;p80">
            <a:extLst>
              <a:ext uri="{FF2B5EF4-FFF2-40B4-BE49-F238E27FC236}">
                <a16:creationId xmlns:a16="http://schemas.microsoft.com/office/drawing/2014/main" id="{6280B2E3-6F68-A947-CD3A-77F802B2438A}"/>
              </a:ext>
            </a:extLst>
          </p:cNvPr>
          <p:cNvSpPr txBox="1"/>
          <p:nvPr/>
        </p:nvSpPr>
        <p:spPr>
          <a:xfrm>
            <a:off x="720300" y="4152617"/>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Example Frame</a:t>
            </a:r>
            <a:endParaRPr b="1" dirty="0">
              <a:solidFill>
                <a:schemeClr val="dk1"/>
              </a:solidFill>
              <a:latin typeface="Red Hat Display"/>
              <a:ea typeface="Red Hat Display"/>
              <a:cs typeface="Red Hat Display"/>
              <a:sym typeface="Red Hat Display"/>
            </a:endParaRPr>
          </a:p>
        </p:txBody>
      </p:sp>
      <p:pic>
        <p:nvPicPr>
          <p:cNvPr id="5" name="Picture 4">
            <a:extLst>
              <a:ext uri="{FF2B5EF4-FFF2-40B4-BE49-F238E27FC236}">
                <a16:creationId xmlns:a16="http://schemas.microsoft.com/office/drawing/2014/main" id="{E2860826-CF48-1AB4-21B6-3BCF01C93A2C}"/>
              </a:ext>
            </a:extLst>
          </p:cNvPr>
          <p:cNvPicPr>
            <a:picLocks noChangeAspect="1"/>
          </p:cNvPicPr>
          <p:nvPr/>
        </p:nvPicPr>
        <p:blipFill>
          <a:blip r:embed="rId4"/>
          <a:srcRect/>
          <a:stretch/>
        </p:blipFill>
        <p:spPr>
          <a:xfrm>
            <a:off x="4802772" y="1821668"/>
            <a:ext cx="4027191" cy="2265294"/>
          </a:xfrm>
          <a:prstGeom prst="rect">
            <a:avLst/>
          </a:prstGeom>
          <a:effectLst>
            <a:outerShdw blurRad="50800" dist="38100" dir="2700000" algn="tl" rotWithShape="0">
              <a:prstClr val="black">
                <a:alpha val="40000"/>
              </a:prstClr>
            </a:outerShdw>
          </a:effectLst>
        </p:spPr>
      </p:pic>
      <p:sp>
        <p:nvSpPr>
          <p:cNvPr id="6" name="Google Shape;511;p80">
            <a:extLst>
              <a:ext uri="{FF2B5EF4-FFF2-40B4-BE49-F238E27FC236}">
                <a16:creationId xmlns:a16="http://schemas.microsoft.com/office/drawing/2014/main" id="{A3D7FB97-0728-D427-2A61-E674C9A77881}"/>
              </a:ext>
            </a:extLst>
          </p:cNvPr>
          <p:cNvSpPr txBox="1"/>
          <p:nvPr/>
        </p:nvSpPr>
        <p:spPr>
          <a:xfrm>
            <a:off x="4802772" y="4152617"/>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Mask to be Applied</a:t>
            </a:r>
            <a:endParaRPr b="1" dirty="0">
              <a:solidFill>
                <a:schemeClr val="dk1"/>
              </a:solidFill>
              <a:latin typeface="Red Hat Display"/>
              <a:ea typeface="Red Hat Display"/>
              <a:cs typeface="Red Hat Display"/>
              <a:sym typeface="Red Hat Displ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Masking</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1622949" y="4548728"/>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Masked Image</a:t>
            </a:r>
            <a:endParaRPr b="1" dirty="0">
              <a:solidFill>
                <a:schemeClr val="dk1"/>
              </a:solidFill>
              <a:latin typeface="Red Hat Display"/>
              <a:ea typeface="Red Hat Display"/>
              <a:cs typeface="Red Hat Display"/>
              <a:sym typeface="Red Hat Display"/>
            </a:endParaRPr>
          </a:p>
        </p:txBody>
      </p:sp>
      <p:pic>
        <p:nvPicPr>
          <p:cNvPr id="9" name="Picture 8">
            <a:extLst>
              <a:ext uri="{FF2B5EF4-FFF2-40B4-BE49-F238E27FC236}">
                <a16:creationId xmlns:a16="http://schemas.microsoft.com/office/drawing/2014/main" id="{49E1B936-E337-449C-49D2-6A560F2CBC51}"/>
              </a:ext>
            </a:extLst>
          </p:cNvPr>
          <p:cNvPicPr>
            <a:picLocks noChangeAspect="1"/>
          </p:cNvPicPr>
          <p:nvPr/>
        </p:nvPicPr>
        <p:blipFill>
          <a:blip r:embed="rId3"/>
          <a:stretch>
            <a:fillRect/>
          </a:stretch>
        </p:blipFill>
        <p:spPr>
          <a:xfrm>
            <a:off x="720300" y="1312114"/>
            <a:ext cx="5753980" cy="3236614"/>
          </a:xfrm>
          <a:prstGeom prst="rect">
            <a:avLst/>
          </a:prstGeom>
          <a:effectLst>
            <a:outerShdw blurRad="50800" dist="38100" dir="2700000" algn="tl" rotWithShape="0">
              <a:prstClr val="black">
                <a:alpha val="40000"/>
              </a:prstClr>
            </a:outerShdw>
          </a:effectLst>
        </p:spPr>
      </p:pic>
      <p:sp>
        <p:nvSpPr>
          <p:cNvPr id="10" name="Google Shape;511;p80">
            <a:extLst>
              <a:ext uri="{FF2B5EF4-FFF2-40B4-BE49-F238E27FC236}">
                <a16:creationId xmlns:a16="http://schemas.microsoft.com/office/drawing/2014/main" id="{D66456DF-3D5F-5A77-A7CC-4E36E8806615}"/>
              </a:ext>
            </a:extLst>
          </p:cNvPr>
          <p:cNvSpPr txBox="1"/>
          <p:nvPr/>
        </p:nvSpPr>
        <p:spPr>
          <a:xfrm>
            <a:off x="6770255" y="1801264"/>
            <a:ext cx="1978684" cy="26321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We need to Mask the Frame to specifiy our region of interest in the frame taken for analysis</a:t>
            </a:r>
          </a:p>
          <a:p>
            <a:pPr marL="0" lvl="0" indent="0" algn="ctr" rtl="0">
              <a:spcBef>
                <a:spcPts val="0"/>
              </a:spcBef>
              <a:spcAft>
                <a:spcPts val="0"/>
              </a:spcAft>
              <a:buNone/>
            </a:pPr>
            <a:endParaRPr lang="en" dirty="0">
              <a:solidFill>
                <a:schemeClr val="dk1"/>
              </a:solidFill>
              <a:latin typeface="Red Hat Display"/>
              <a:ea typeface="Red Hat Display"/>
              <a:cs typeface="Red Hat Display"/>
              <a:sym typeface="Red Hat Display"/>
            </a:endParaRPr>
          </a:p>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This wont change as the Traffic Camera would be in a fixed location</a:t>
            </a:r>
            <a:endParaRPr dirty="0">
              <a:solidFill>
                <a:schemeClr val="dk1"/>
              </a:solidFill>
              <a:latin typeface="Red Hat Display"/>
              <a:ea typeface="Red Hat Display"/>
              <a:cs typeface="Red Hat Display"/>
              <a:sym typeface="Red Hat Display"/>
            </a:endParaRPr>
          </a:p>
        </p:txBody>
      </p:sp>
    </p:spTree>
    <p:extLst>
      <p:ext uri="{BB962C8B-B14F-4D97-AF65-F5344CB8AC3E}">
        <p14:creationId xmlns:p14="http://schemas.microsoft.com/office/powerpoint/2010/main" val="1455957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Converting to Grayscale</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1636941" y="4514975"/>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Grayscale Image</a:t>
            </a:r>
            <a:endParaRPr b="1" dirty="0">
              <a:solidFill>
                <a:schemeClr val="dk1"/>
              </a:solidFill>
              <a:latin typeface="Red Hat Display"/>
              <a:ea typeface="Red Hat Display"/>
              <a:cs typeface="Red Hat Display"/>
              <a:sym typeface="Red Hat Display"/>
            </a:endParaRPr>
          </a:p>
        </p:txBody>
      </p:sp>
      <p:pic>
        <p:nvPicPr>
          <p:cNvPr id="3" name="Picture 2">
            <a:extLst>
              <a:ext uri="{FF2B5EF4-FFF2-40B4-BE49-F238E27FC236}">
                <a16:creationId xmlns:a16="http://schemas.microsoft.com/office/drawing/2014/main" id="{82213D4F-FCFC-B9AC-AE28-47F2419BA72E}"/>
              </a:ext>
            </a:extLst>
          </p:cNvPr>
          <p:cNvPicPr>
            <a:picLocks noChangeAspect="1"/>
          </p:cNvPicPr>
          <p:nvPr/>
        </p:nvPicPr>
        <p:blipFill>
          <a:blip r:embed="rId3"/>
          <a:stretch>
            <a:fillRect/>
          </a:stretch>
        </p:blipFill>
        <p:spPr>
          <a:xfrm>
            <a:off x="720300" y="1262619"/>
            <a:ext cx="5781964" cy="3252356"/>
          </a:xfrm>
          <a:prstGeom prst="rect">
            <a:avLst/>
          </a:prstGeom>
          <a:effectLst>
            <a:outerShdw blurRad="50800" dist="38100" dir="2700000" algn="tl" rotWithShape="0">
              <a:prstClr val="black">
                <a:alpha val="40000"/>
              </a:prstClr>
            </a:outerShdw>
          </a:effectLst>
        </p:spPr>
      </p:pic>
      <p:sp>
        <p:nvSpPr>
          <p:cNvPr id="4" name="Google Shape;511;p80">
            <a:extLst>
              <a:ext uri="{FF2B5EF4-FFF2-40B4-BE49-F238E27FC236}">
                <a16:creationId xmlns:a16="http://schemas.microsoft.com/office/drawing/2014/main" id="{F8EFB2DF-834A-0000-3A20-65E5B2A921A3}"/>
              </a:ext>
            </a:extLst>
          </p:cNvPr>
          <p:cNvSpPr txBox="1"/>
          <p:nvPr/>
        </p:nvSpPr>
        <p:spPr>
          <a:xfrm>
            <a:off x="6830291" y="2189192"/>
            <a:ext cx="1978684" cy="15053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Need to convert to grayscale to then convert to a Binary (Pure Black &amp; White Image) to use in edge detection</a:t>
            </a:r>
          </a:p>
        </p:txBody>
      </p:sp>
    </p:spTree>
    <p:extLst>
      <p:ext uri="{BB962C8B-B14F-4D97-AF65-F5344CB8AC3E}">
        <p14:creationId xmlns:p14="http://schemas.microsoft.com/office/powerpoint/2010/main" val="3295566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Binary Conversion</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2597659" y="4554659"/>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Pure Black and White Image</a:t>
            </a:r>
            <a:endParaRPr b="1" dirty="0">
              <a:solidFill>
                <a:schemeClr val="dk1"/>
              </a:solidFill>
              <a:latin typeface="Red Hat Display"/>
              <a:ea typeface="Red Hat Display"/>
              <a:cs typeface="Red Hat Display"/>
              <a:sym typeface="Red Hat Display"/>
            </a:endParaRPr>
          </a:p>
        </p:txBody>
      </p:sp>
      <p:pic>
        <p:nvPicPr>
          <p:cNvPr id="4" name="Picture 3">
            <a:extLst>
              <a:ext uri="{FF2B5EF4-FFF2-40B4-BE49-F238E27FC236}">
                <a16:creationId xmlns:a16="http://schemas.microsoft.com/office/drawing/2014/main" id="{638CA475-471B-C2DF-9EE8-7CEF962607B8}"/>
              </a:ext>
            </a:extLst>
          </p:cNvPr>
          <p:cNvPicPr>
            <a:picLocks noChangeAspect="1"/>
          </p:cNvPicPr>
          <p:nvPr/>
        </p:nvPicPr>
        <p:blipFill>
          <a:blip r:embed="rId3"/>
          <a:stretch>
            <a:fillRect/>
          </a:stretch>
        </p:blipFill>
        <p:spPr>
          <a:xfrm>
            <a:off x="1708150" y="1332827"/>
            <a:ext cx="5727700" cy="32218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081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Morphological Operation (Opening)</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720300" y="4588866"/>
            <a:ext cx="5597236"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Performing Erosion then Dilution to eliminate any floating blobs</a:t>
            </a:r>
            <a:endParaRPr b="1" dirty="0">
              <a:solidFill>
                <a:schemeClr val="dk1"/>
              </a:solidFill>
              <a:latin typeface="Red Hat Display"/>
              <a:ea typeface="Red Hat Display"/>
              <a:cs typeface="Red Hat Display"/>
              <a:sym typeface="Red Hat Display"/>
            </a:endParaRPr>
          </a:p>
        </p:txBody>
      </p:sp>
      <p:pic>
        <p:nvPicPr>
          <p:cNvPr id="3" name="Picture 2">
            <a:extLst>
              <a:ext uri="{FF2B5EF4-FFF2-40B4-BE49-F238E27FC236}">
                <a16:creationId xmlns:a16="http://schemas.microsoft.com/office/drawing/2014/main" id="{847DCEA8-935C-66D5-8D69-92F324FAC2AD}"/>
              </a:ext>
            </a:extLst>
          </p:cNvPr>
          <p:cNvPicPr>
            <a:picLocks noChangeAspect="1"/>
          </p:cNvPicPr>
          <p:nvPr/>
        </p:nvPicPr>
        <p:blipFill>
          <a:blip r:embed="rId3"/>
          <a:stretch>
            <a:fillRect/>
          </a:stretch>
        </p:blipFill>
        <p:spPr>
          <a:xfrm>
            <a:off x="720300" y="1315730"/>
            <a:ext cx="5818909" cy="3273136"/>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EDA9DE9-898D-9225-D8D1-B3C273B4A3DF}"/>
              </a:ext>
            </a:extLst>
          </p:cNvPr>
          <p:cNvPicPr>
            <a:picLocks noChangeAspect="1"/>
          </p:cNvPicPr>
          <p:nvPr/>
        </p:nvPicPr>
        <p:blipFill>
          <a:blip r:embed="rId4"/>
          <a:stretch>
            <a:fillRect/>
          </a:stretch>
        </p:blipFill>
        <p:spPr>
          <a:xfrm>
            <a:off x="6722865" y="2262280"/>
            <a:ext cx="2108308" cy="2032104"/>
          </a:xfrm>
          <a:prstGeom prst="rect">
            <a:avLst/>
          </a:prstGeom>
        </p:spPr>
      </p:pic>
      <p:sp>
        <p:nvSpPr>
          <p:cNvPr id="9" name="TextBox 8">
            <a:extLst>
              <a:ext uri="{FF2B5EF4-FFF2-40B4-BE49-F238E27FC236}">
                <a16:creationId xmlns:a16="http://schemas.microsoft.com/office/drawing/2014/main" id="{D52004F0-DDCC-F135-442B-F60A23C3D618}"/>
              </a:ext>
            </a:extLst>
          </p:cNvPr>
          <p:cNvSpPr txBox="1"/>
          <p:nvPr/>
        </p:nvSpPr>
        <p:spPr>
          <a:xfrm>
            <a:off x="6881996" y="1677505"/>
            <a:ext cx="1790045" cy="584775"/>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Structuring Element</a:t>
            </a:r>
          </a:p>
        </p:txBody>
      </p:sp>
    </p:spTree>
    <p:extLst>
      <p:ext uri="{BB962C8B-B14F-4D97-AF65-F5344CB8AC3E}">
        <p14:creationId xmlns:p14="http://schemas.microsoft.com/office/powerpoint/2010/main" val="1658716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7"/>
          <p:cNvSpPr txBox="1">
            <a:spLocks noGrp="1"/>
          </p:cNvSpPr>
          <p:nvPr>
            <p:ph type="title"/>
          </p:nvPr>
        </p:nvSpPr>
        <p:spPr>
          <a:xfrm>
            <a:off x="713100" y="2053950"/>
            <a:ext cx="2578500" cy="1033200"/>
          </a:xfrm>
          <a:prstGeom prst="rect">
            <a:avLst/>
          </a:prstGeom>
        </p:spPr>
        <p:txBody>
          <a:bodyPr spcFirstLastPara="1" wrap="square" lIns="91425" tIns="91425" rIns="91425" bIns="91425" anchor="ctr" anchorCtr="0">
            <a:noAutofit/>
          </a:bodyPr>
          <a:lstStyle/>
          <a:p>
            <a:r>
              <a:rPr lang="en" dirty="0"/>
              <a:t>Team Members</a:t>
            </a:r>
          </a:p>
        </p:txBody>
      </p:sp>
      <p:pic>
        <p:nvPicPr>
          <p:cNvPr id="295" name="Google Shape;295;p57"/>
          <p:cNvPicPr preferRelativeResize="0"/>
          <p:nvPr/>
        </p:nvPicPr>
        <p:blipFill>
          <a:blip r:embed="rId3">
            <a:alphaModFix/>
          </a:blip>
          <a:stretch>
            <a:fillRect/>
          </a:stretch>
        </p:blipFill>
        <p:spPr>
          <a:xfrm>
            <a:off x="4726275" y="629259"/>
            <a:ext cx="777150" cy="796150"/>
          </a:xfrm>
          <a:prstGeom prst="rect">
            <a:avLst/>
          </a:prstGeom>
          <a:noFill/>
          <a:ln>
            <a:noFill/>
          </a:ln>
        </p:spPr>
      </p:pic>
      <p:pic>
        <p:nvPicPr>
          <p:cNvPr id="296" name="Google Shape;296;p57"/>
          <p:cNvPicPr preferRelativeResize="0"/>
          <p:nvPr/>
        </p:nvPicPr>
        <p:blipFill>
          <a:blip r:embed="rId4">
            <a:alphaModFix/>
          </a:blip>
          <a:stretch>
            <a:fillRect/>
          </a:stretch>
        </p:blipFill>
        <p:spPr>
          <a:xfrm>
            <a:off x="4726275" y="3750339"/>
            <a:ext cx="777150" cy="796073"/>
          </a:xfrm>
          <a:prstGeom prst="rect">
            <a:avLst/>
          </a:prstGeom>
          <a:noFill/>
          <a:ln>
            <a:noFill/>
          </a:ln>
        </p:spPr>
      </p:pic>
      <p:pic>
        <p:nvPicPr>
          <p:cNvPr id="297" name="Google Shape;297;p57"/>
          <p:cNvPicPr preferRelativeResize="0"/>
          <p:nvPr/>
        </p:nvPicPr>
        <p:blipFill>
          <a:blip r:embed="rId3">
            <a:alphaModFix/>
          </a:blip>
          <a:stretch>
            <a:fillRect/>
          </a:stretch>
        </p:blipFill>
        <p:spPr>
          <a:xfrm rot="2056915">
            <a:off x="4726275" y="2706046"/>
            <a:ext cx="777151" cy="796150"/>
          </a:xfrm>
          <a:prstGeom prst="rect">
            <a:avLst/>
          </a:prstGeom>
          <a:noFill/>
          <a:ln>
            <a:noFill/>
          </a:ln>
        </p:spPr>
      </p:pic>
      <p:pic>
        <p:nvPicPr>
          <p:cNvPr id="298" name="Google Shape;298;p57"/>
          <p:cNvPicPr preferRelativeResize="0"/>
          <p:nvPr/>
        </p:nvPicPr>
        <p:blipFill>
          <a:blip r:embed="rId4">
            <a:alphaModFix/>
          </a:blip>
          <a:stretch>
            <a:fillRect/>
          </a:stretch>
        </p:blipFill>
        <p:spPr>
          <a:xfrm>
            <a:off x="4726275" y="1679589"/>
            <a:ext cx="777150" cy="796073"/>
          </a:xfrm>
          <a:prstGeom prst="rect">
            <a:avLst/>
          </a:prstGeom>
          <a:noFill/>
          <a:ln>
            <a:noFill/>
          </a:ln>
        </p:spPr>
      </p:pic>
      <p:sp>
        <p:nvSpPr>
          <p:cNvPr id="299" name="Google Shape;299;p57"/>
          <p:cNvSpPr txBox="1">
            <a:spLocks noGrp="1"/>
          </p:cNvSpPr>
          <p:nvPr>
            <p:ph type="subTitle" idx="1"/>
          </p:nvPr>
        </p:nvSpPr>
        <p:spPr>
          <a:xfrm>
            <a:off x="5809650" y="687782"/>
            <a:ext cx="1874400" cy="420600"/>
          </a:xfrm>
          <a:prstGeom prst="rect">
            <a:avLst/>
          </a:prstGeom>
        </p:spPr>
        <p:txBody>
          <a:bodyPr spcFirstLastPara="1" wrap="square" lIns="91425" tIns="91425" rIns="91425" bIns="91425" anchor="b" anchorCtr="0">
            <a:noAutofit/>
          </a:bodyPr>
          <a:lstStyle/>
          <a:p>
            <a:pPr marL="0" indent="0"/>
            <a:r>
              <a:rPr lang="en" dirty="0" err="1"/>
              <a:t>Parthvi</a:t>
            </a:r>
            <a:r>
              <a:rPr lang="en" dirty="0"/>
              <a:t> Manoj</a:t>
            </a:r>
            <a:endParaRPr lang="en-US" dirty="0"/>
          </a:p>
        </p:txBody>
      </p:sp>
      <p:sp>
        <p:nvSpPr>
          <p:cNvPr id="300" name="Google Shape;300;p57"/>
          <p:cNvSpPr txBox="1">
            <a:spLocks noGrp="1"/>
          </p:cNvSpPr>
          <p:nvPr>
            <p:ph type="title" idx="2"/>
          </p:nvPr>
        </p:nvSpPr>
        <p:spPr>
          <a:xfrm>
            <a:off x="4811028" y="817025"/>
            <a:ext cx="6036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301" name="Google Shape;301;p57"/>
          <p:cNvSpPr txBox="1">
            <a:spLocks noGrp="1"/>
          </p:cNvSpPr>
          <p:nvPr>
            <p:ph type="subTitle" idx="3"/>
          </p:nvPr>
        </p:nvSpPr>
        <p:spPr>
          <a:xfrm>
            <a:off x="5809650" y="955256"/>
            <a:ext cx="2541900" cy="658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CB.EN.U4AIE21143</a:t>
            </a:r>
            <a:endParaRPr lang="en-US" dirty="0"/>
          </a:p>
        </p:txBody>
      </p:sp>
      <p:sp>
        <p:nvSpPr>
          <p:cNvPr id="302" name="Google Shape;302;p57"/>
          <p:cNvSpPr txBox="1">
            <a:spLocks noGrp="1"/>
          </p:cNvSpPr>
          <p:nvPr>
            <p:ph type="title" idx="4"/>
          </p:nvPr>
        </p:nvSpPr>
        <p:spPr>
          <a:xfrm>
            <a:off x="4811028" y="1849575"/>
            <a:ext cx="6036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303" name="Google Shape;303;p57"/>
          <p:cNvSpPr txBox="1">
            <a:spLocks noGrp="1"/>
          </p:cNvSpPr>
          <p:nvPr>
            <p:ph type="title" idx="5"/>
          </p:nvPr>
        </p:nvSpPr>
        <p:spPr>
          <a:xfrm>
            <a:off x="4811028" y="2891725"/>
            <a:ext cx="6036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304" name="Google Shape;304;p57"/>
          <p:cNvSpPr txBox="1">
            <a:spLocks noGrp="1"/>
          </p:cNvSpPr>
          <p:nvPr>
            <p:ph type="title" idx="6"/>
          </p:nvPr>
        </p:nvSpPr>
        <p:spPr>
          <a:xfrm>
            <a:off x="4811028" y="3938075"/>
            <a:ext cx="6036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305" name="Google Shape;305;p57"/>
          <p:cNvSpPr txBox="1">
            <a:spLocks noGrp="1"/>
          </p:cNvSpPr>
          <p:nvPr>
            <p:ph type="subTitle" idx="7"/>
          </p:nvPr>
        </p:nvSpPr>
        <p:spPr>
          <a:xfrm>
            <a:off x="5809650" y="1751442"/>
            <a:ext cx="2615805" cy="420600"/>
          </a:xfrm>
          <a:prstGeom prst="rect">
            <a:avLst/>
          </a:prstGeom>
        </p:spPr>
        <p:txBody>
          <a:bodyPr spcFirstLastPara="1" wrap="square" lIns="91425" tIns="91425" rIns="91425" bIns="91425" anchor="b" anchorCtr="0">
            <a:noAutofit/>
          </a:bodyPr>
          <a:lstStyle/>
          <a:p>
            <a:pPr marL="0" indent="0"/>
            <a:r>
              <a:rPr lang="en" dirty="0"/>
              <a:t>Sakthi </a:t>
            </a:r>
            <a:r>
              <a:rPr lang="en" dirty="0" err="1"/>
              <a:t>Swaroopan</a:t>
            </a:r>
            <a:r>
              <a:rPr lang="en" dirty="0"/>
              <a:t> S</a:t>
            </a:r>
            <a:endParaRPr lang="en-US" dirty="0"/>
          </a:p>
        </p:txBody>
      </p:sp>
      <p:sp>
        <p:nvSpPr>
          <p:cNvPr id="306" name="Google Shape;306;p57"/>
          <p:cNvSpPr txBox="1">
            <a:spLocks noGrp="1"/>
          </p:cNvSpPr>
          <p:nvPr>
            <p:ph type="subTitle" idx="8"/>
          </p:nvPr>
        </p:nvSpPr>
        <p:spPr>
          <a:xfrm>
            <a:off x="5809650" y="2051908"/>
            <a:ext cx="2541900" cy="658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CB.EN.U4AIE21159</a:t>
            </a:r>
            <a:endParaRPr lang="en-US" dirty="0"/>
          </a:p>
        </p:txBody>
      </p:sp>
      <p:sp>
        <p:nvSpPr>
          <p:cNvPr id="307" name="Google Shape;307;p57"/>
          <p:cNvSpPr txBox="1">
            <a:spLocks noGrp="1"/>
          </p:cNvSpPr>
          <p:nvPr>
            <p:ph type="subTitle" idx="9"/>
          </p:nvPr>
        </p:nvSpPr>
        <p:spPr>
          <a:xfrm>
            <a:off x="5809650" y="2824026"/>
            <a:ext cx="3148690" cy="420600"/>
          </a:xfrm>
          <a:prstGeom prst="rect">
            <a:avLst/>
          </a:prstGeom>
        </p:spPr>
        <p:txBody>
          <a:bodyPr spcFirstLastPara="1" wrap="square" lIns="91425" tIns="91425" rIns="91425" bIns="91425" anchor="b" anchorCtr="0">
            <a:noAutofit/>
          </a:bodyPr>
          <a:lstStyle/>
          <a:p>
            <a:pPr marL="0" indent="0"/>
            <a:r>
              <a:rPr lang="en" dirty="0"/>
              <a:t>Sanjay Chidambaram</a:t>
            </a:r>
            <a:endParaRPr lang="en-US" dirty="0"/>
          </a:p>
        </p:txBody>
      </p:sp>
      <p:sp>
        <p:nvSpPr>
          <p:cNvPr id="308" name="Google Shape;308;p57"/>
          <p:cNvSpPr txBox="1">
            <a:spLocks noGrp="1"/>
          </p:cNvSpPr>
          <p:nvPr>
            <p:ph type="subTitle" idx="13"/>
          </p:nvPr>
        </p:nvSpPr>
        <p:spPr>
          <a:xfrm>
            <a:off x="5809650" y="3101324"/>
            <a:ext cx="2541900" cy="658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CB.EN.U4AIE21160</a:t>
            </a:r>
            <a:endParaRPr lang="en-US" dirty="0"/>
          </a:p>
        </p:txBody>
      </p:sp>
      <p:sp>
        <p:nvSpPr>
          <p:cNvPr id="309" name="Google Shape;309;p57"/>
          <p:cNvSpPr txBox="1">
            <a:spLocks noGrp="1"/>
          </p:cNvSpPr>
          <p:nvPr>
            <p:ph type="subTitle" idx="14"/>
          </p:nvPr>
        </p:nvSpPr>
        <p:spPr>
          <a:xfrm>
            <a:off x="5809650" y="3873442"/>
            <a:ext cx="2747095" cy="428322"/>
          </a:xfrm>
          <a:prstGeom prst="rect">
            <a:avLst/>
          </a:prstGeom>
        </p:spPr>
        <p:txBody>
          <a:bodyPr spcFirstLastPara="1" wrap="square" lIns="91425" tIns="91425" rIns="91425" bIns="91425" anchor="b" anchorCtr="0">
            <a:noAutofit/>
          </a:bodyPr>
          <a:lstStyle/>
          <a:p>
            <a:pPr marL="0" indent="0"/>
            <a:r>
              <a:rPr lang="en" dirty="0" err="1"/>
              <a:t>Taruneshwaran</a:t>
            </a:r>
            <a:r>
              <a:rPr lang="en" dirty="0"/>
              <a:t> T</a:t>
            </a:r>
          </a:p>
        </p:txBody>
      </p:sp>
      <p:sp>
        <p:nvSpPr>
          <p:cNvPr id="310" name="Google Shape;310;p57"/>
          <p:cNvSpPr txBox="1">
            <a:spLocks noGrp="1"/>
          </p:cNvSpPr>
          <p:nvPr>
            <p:ph type="subTitle" idx="15"/>
          </p:nvPr>
        </p:nvSpPr>
        <p:spPr>
          <a:xfrm>
            <a:off x="5809650" y="4173907"/>
            <a:ext cx="2541900" cy="658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CB.EN.U4AIE21170</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Prewitt Edge Detection</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1671780" y="4391396"/>
            <a:ext cx="5597236"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Need to do X axis and Y axis seperately</a:t>
            </a:r>
            <a:endParaRPr b="1" dirty="0">
              <a:solidFill>
                <a:schemeClr val="dk1"/>
              </a:solidFill>
              <a:latin typeface="Red Hat Display"/>
              <a:ea typeface="Red Hat Display"/>
              <a:cs typeface="Red Hat Display"/>
              <a:sym typeface="Red Hat Display"/>
            </a:endParaRPr>
          </a:p>
        </p:txBody>
      </p:sp>
      <p:sp>
        <p:nvSpPr>
          <p:cNvPr id="4" name="TextBox 3">
            <a:extLst>
              <a:ext uri="{FF2B5EF4-FFF2-40B4-BE49-F238E27FC236}">
                <a16:creationId xmlns:a16="http://schemas.microsoft.com/office/drawing/2014/main" id="{0DC5C4B6-0476-4A8C-8263-DA85304662EF}"/>
              </a:ext>
            </a:extLst>
          </p:cNvPr>
          <p:cNvSpPr txBox="1"/>
          <p:nvPr/>
        </p:nvSpPr>
        <p:spPr>
          <a:xfrm>
            <a:off x="5196359" y="1635251"/>
            <a:ext cx="1790045" cy="830997"/>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Structuring Element for </a:t>
            </a:r>
          </a:p>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Y Axis</a:t>
            </a:r>
          </a:p>
        </p:txBody>
      </p:sp>
      <p:pic>
        <p:nvPicPr>
          <p:cNvPr id="7" name="Picture 6">
            <a:extLst>
              <a:ext uri="{FF2B5EF4-FFF2-40B4-BE49-F238E27FC236}">
                <a16:creationId xmlns:a16="http://schemas.microsoft.com/office/drawing/2014/main" id="{585EDA60-D6CB-AF7A-D95B-00A3D218DE86}"/>
              </a:ext>
            </a:extLst>
          </p:cNvPr>
          <p:cNvPicPr>
            <a:picLocks noChangeAspect="1"/>
          </p:cNvPicPr>
          <p:nvPr/>
        </p:nvPicPr>
        <p:blipFill>
          <a:blip r:embed="rId3"/>
          <a:stretch>
            <a:fillRect/>
          </a:stretch>
        </p:blipFill>
        <p:spPr>
          <a:xfrm>
            <a:off x="1970572" y="2502737"/>
            <a:ext cx="2080964" cy="1716532"/>
          </a:xfrm>
          <a:prstGeom prst="rect">
            <a:avLst/>
          </a:prstGeom>
        </p:spPr>
      </p:pic>
      <p:sp>
        <p:nvSpPr>
          <p:cNvPr id="8" name="TextBox 7">
            <a:extLst>
              <a:ext uri="{FF2B5EF4-FFF2-40B4-BE49-F238E27FC236}">
                <a16:creationId xmlns:a16="http://schemas.microsoft.com/office/drawing/2014/main" id="{192DCCDB-EAC8-D952-8F78-06545290592C}"/>
              </a:ext>
            </a:extLst>
          </p:cNvPr>
          <p:cNvSpPr txBox="1"/>
          <p:nvPr/>
        </p:nvSpPr>
        <p:spPr>
          <a:xfrm>
            <a:off x="2116032" y="1631047"/>
            <a:ext cx="1790045" cy="830997"/>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Structuring Element for </a:t>
            </a:r>
          </a:p>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X Axis</a:t>
            </a:r>
          </a:p>
        </p:txBody>
      </p:sp>
      <p:pic>
        <p:nvPicPr>
          <p:cNvPr id="13" name="Picture 12">
            <a:extLst>
              <a:ext uri="{FF2B5EF4-FFF2-40B4-BE49-F238E27FC236}">
                <a16:creationId xmlns:a16="http://schemas.microsoft.com/office/drawing/2014/main" id="{C99A9C2F-AF04-CBD6-EECA-C551F48B5CB8}"/>
              </a:ext>
            </a:extLst>
          </p:cNvPr>
          <p:cNvPicPr>
            <a:picLocks noChangeAspect="1"/>
          </p:cNvPicPr>
          <p:nvPr/>
        </p:nvPicPr>
        <p:blipFill>
          <a:blip r:embed="rId4"/>
          <a:stretch>
            <a:fillRect/>
          </a:stretch>
        </p:blipFill>
        <p:spPr>
          <a:xfrm>
            <a:off x="4849091" y="2545512"/>
            <a:ext cx="2484580" cy="1630982"/>
          </a:xfrm>
          <a:prstGeom prst="rect">
            <a:avLst/>
          </a:prstGeom>
        </p:spPr>
      </p:pic>
    </p:spTree>
    <p:extLst>
      <p:ext uri="{BB962C8B-B14F-4D97-AF65-F5344CB8AC3E}">
        <p14:creationId xmlns:p14="http://schemas.microsoft.com/office/powerpoint/2010/main" val="2654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Prewitt Edge Detection</a:t>
            </a:r>
            <a:endParaRPr dirty="0"/>
          </a:p>
        </p:txBody>
      </p:sp>
      <p:sp>
        <p:nvSpPr>
          <p:cNvPr id="8" name="TextBox 7">
            <a:extLst>
              <a:ext uri="{FF2B5EF4-FFF2-40B4-BE49-F238E27FC236}">
                <a16:creationId xmlns:a16="http://schemas.microsoft.com/office/drawing/2014/main" id="{192DCCDB-EAC8-D952-8F78-06545290592C}"/>
              </a:ext>
            </a:extLst>
          </p:cNvPr>
          <p:cNvSpPr txBox="1"/>
          <p:nvPr/>
        </p:nvSpPr>
        <p:spPr>
          <a:xfrm>
            <a:off x="2156824" y="4514975"/>
            <a:ext cx="5139904" cy="338554"/>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Edges Detected along X-axis</a:t>
            </a:r>
          </a:p>
        </p:txBody>
      </p:sp>
      <p:pic>
        <p:nvPicPr>
          <p:cNvPr id="3" name="Picture 2">
            <a:extLst>
              <a:ext uri="{FF2B5EF4-FFF2-40B4-BE49-F238E27FC236}">
                <a16:creationId xmlns:a16="http://schemas.microsoft.com/office/drawing/2014/main" id="{F0A428DA-6C05-C245-9E2C-3192CE872A8C}"/>
              </a:ext>
            </a:extLst>
          </p:cNvPr>
          <p:cNvPicPr>
            <a:picLocks noChangeAspect="1"/>
          </p:cNvPicPr>
          <p:nvPr/>
        </p:nvPicPr>
        <p:blipFill>
          <a:blip r:embed="rId3"/>
          <a:stretch>
            <a:fillRect/>
          </a:stretch>
        </p:blipFill>
        <p:spPr>
          <a:xfrm>
            <a:off x="1851890" y="1201225"/>
            <a:ext cx="5749773" cy="32342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4524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Prewitt Edge Detection</a:t>
            </a:r>
            <a:endParaRPr dirty="0"/>
          </a:p>
        </p:txBody>
      </p:sp>
      <p:sp>
        <p:nvSpPr>
          <p:cNvPr id="8" name="TextBox 7">
            <a:extLst>
              <a:ext uri="{FF2B5EF4-FFF2-40B4-BE49-F238E27FC236}">
                <a16:creationId xmlns:a16="http://schemas.microsoft.com/office/drawing/2014/main" id="{192DCCDB-EAC8-D952-8F78-06545290592C}"/>
              </a:ext>
            </a:extLst>
          </p:cNvPr>
          <p:cNvSpPr txBox="1"/>
          <p:nvPr/>
        </p:nvSpPr>
        <p:spPr>
          <a:xfrm>
            <a:off x="2156824" y="4514975"/>
            <a:ext cx="5139904" cy="338554"/>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Edges Detected along Y-axis</a:t>
            </a:r>
          </a:p>
        </p:txBody>
      </p:sp>
      <p:pic>
        <p:nvPicPr>
          <p:cNvPr id="4" name="Picture 3">
            <a:extLst>
              <a:ext uri="{FF2B5EF4-FFF2-40B4-BE49-F238E27FC236}">
                <a16:creationId xmlns:a16="http://schemas.microsoft.com/office/drawing/2014/main" id="{B85FA933-556E-28FA-3C7A-8726BF642811}"/>
              </a:ext>
            </a:extLst>
          </p:cNvPr>
          <p:cNvPicPr>
            <a:picLocks noChangeAspect="1"/>
          </p:cNvPicPr>
          <p:nvPr/>
        </p:nvPicPr>
        <p:blipFill>
          <a:blip r:embed="rId3"/>
          <a:stretch>
            <a:fillRect/>
          </a:stretch>
        </p:blipFill>
        <p:spPr>
          <a:xfrm>
            <a:off x="1886594" y="1260498"/>
            <a:ext cx="5680364" cy="31952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6482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Prewitt Edge Detection</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6594765" y="1624301"/>
            <a:ext cx="2244435" cy="188551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Combining both X axis and Y axis Edges into single image</a:t>
            </a:r>
          </a:p>
          <a:p>
            <a:pPr marL="0" lvl="0" indent="0" algn="ctr" rtl="0">
              <a:spcBef>
                <a:spcPts val="0"/>
              </a:spcBef>
              <a:spcAft>
                <a:spcPts val="0"/>
              </a:spcAft>
              <a:buNone/>
            </a:pPr>
            <a:endParaRPr lang="en" dirty="0">
              <a:solidFill>
                <a:schemeClr val="dk1"/>
              </a:solidFill>
              <a:latin typeface="Red Hat Display"/>
              <a:ea typeface="Red Hat Display"/>
              <a:cs typeface="Red Hat Display"/>
              <a:sym typeface="Red Hat Display"/>
            </a:endParaRPr>
          </a:p>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We are squaring to remove any negative values that may be there </a:t>
            </a:r>
            <a:r>
              <a:rPr lang="en-IN" dirty="0">
                <a:solidFill>
                  <a:schemeClr val="dk1"/>
                </a:solidFill>
                <a:latin typeface="Red Hat Display"/>
                <a:ea typeface="Red Hat Display"/>
                <a:cs typeface="Red Hat Display"/>
                <a:sym typeface="Red Hat Display"/>
              </a:rPr>
              <a:t>in the image </a:t>
            </a:r>
          </a:p>
          <a:p>
            <a:pPr marL="0" lvl="0" indent="0" algn="ctr" rtl="0">
              <a:spcBef>
                <a:spcPts val="0"/>
              </a:spcBef>
              <a:spcAft>
                <a:spcPts val="0"/>
              </a:spcAft>
              <a:buNone/>
            </a:pPr>
            <a:endParaRPr lang="en-IN" dirty="0">
              <a:solidFill>
                <a:schemeClr val="dk1"/>
              </a:solidFill>
              <a:latin typeface="Red Hat Display"/>
              <a:ea typeface="Red Hat Display"/>
              <a:cs typeface="Red Hat Display"/>
              <a:sym typeface="Red Hat Display"/>
            </a:endParaRPr>
          </a:p>
          <a:p>
            <a:pPr marL="0" lvl="0" indent="0" algn="ctr" rtl="0">
              <a:spcBef>
                <a:spcPts val="0"/>
              </a:spcBef>
              <a:spcAft>
                <a:spcPts val="0"/>
              </a:spcAft>
              <a:buNone/>
            </a:pPr>
            <a:endParaRPr lang="en" dirty="0">
              <a:solidFill>
                <a:schemeClr val="dk1"/>
              </a:solidFill>
              <a:latin typeface="Red Hat Display"/>
              <a:ea typeface="Red Hat Display"/>
              <a:cs typeface="Red Hat Display"/>
              <a:sym typeface="Red Hat Display"/>
            </a:endParaRPr>
          </a:p>
        </p:txBody>
      </p:sp>
      <p:pic>
        <p:nvPicPr>
          <p:cNvPr id="3" name="Picture 2">
            <a:extLst>
              <a:ext uri="{FF2B5EF4-FFF2-40B4-BE49-F238E27FC236}">
                <a16:creationId xmlns:a16="http://schemas.microsoft.com/office/drawing/2014/main" id="{7951E376-6470-AE29-4000-E67DAAA8F0C6}"/>
              </a:ext>
            </a:extLst>
          </p:cNvPr>
          <p:cNvPicPr>
            <a:picLocks noChangeAspect="1"/>
          </p:cNvPicPr>
          <p:nvPr/>
        </p:nvPicPr>
        <p:blipFill>
          <a:blip r:embed="rId3"/>
          <a:stretch>
            <a:fillRect/>
          </a:stretch>
        </p:blipFill>
        <p:spPr>
          <a:xfrm>
            <a:off x="863465" y="1233553"/>
            <a:ext cx="5352473" cy="3010766"/>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39F07D2B-E439-2DF9-40A7-85ED8160204B}"/>
              </a:ext>
            </a:extLst>
          </p:cNvPr>
          <p:cNvSpPr txBox="1"/>
          <p:nvPr/>
        </p:nvSpPr>
        <p:spPr>
          <a:xfrm>
            <a:off x="2054005" y="4458068"/>
            <a:ext cx="5035990" cy="307777"/>
          </a:xfrm>
          <a:prstGeom prst="rect">
            <a:avLst/>
          </a:prstGeom>
          <a:solidFill>
            <a:srgbClr val="231F1B"/>
          </a:solidFill>
        </p:spPr>
        <p:txBody>
          <a:bodyPr wrap="square">
            <a:spAutoFit/>
          </a:bodyPr>
          <a:lstStyle/>
          <a:p>
            <a:r>
              <a:rPr lang="en-IN" b="0" dirty="0" err="1">
                <a:solidFill>
                  <a:srgbClr val="9CDCFE"/>
                </a:solidFill>
                <a:effectLst/>
                <a:latin typeface="Consolas" panose="020B0609020204030204" pitchFamily="49" charset="0"/>
              </a:rPr>
              <a:t>prewitt</a:t>
            </a:r>
            <a:r>
              <a:rPr lang="en-IN" b="0" dirty="0">
                <a:solidFill>
                  <a:srgbClr val="D4D4D4"/>
                </a:solidFill>
                <a:effectLst/>
                <a:latin typeface="Consolas" panose="020B0609020204030204" pitchFamily="49" charset="0"/>
              </a:rPr>
              <a:t> = </a:t>
            </a:r>
            <a:r>
              <a:rPr lang="en-IN" b="0" dirty="0" err="1">
                <a:solidFill>
                  <a:srgbClr val="4EC9B0"/>
                </a:solidFill>
                <a:effectLst/>
                <a:latin typeface="Consolas" panose="020B0609020204030204" pitchFamily="49" charset="0"/>
              </a:rPr>
              <a:t>np</a:t>
            </a:r>
            <a:r>
              <a:rPr lang="en-IN" b="0" dirty="0" err="1">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sqrt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prewitt_x</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prewitt_y</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7593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Blob Analysis</a:t>
            </a:r>
            <a:endParaRPr dirty="0"/>
          </a:p>
        </p:txBody>
      </p:sp>
      <p:sp>
        <p:nvSpPr>
          <p:cNvPr id="2" name="Google Shape;511;p80">
            <a:extLst>
              <a:ext uri="{FF2B5EF4-FFF2-40B4-BE49-F238E27FC236}">
                <a16:creationId xmlns:a16="http://schemas.microsoft.com/office/drawing/2014/main" id="{A961D2F2-4A91-7B11-F16D-3CCCB246FD68}"/>
              </a:ext>
            </a:extLst>
          </p:cNvPr>
          <p:cNvSpPr txBox="1"/>
          <p:nvPr/>
        </p:nvSpPr>
        <p:spPr>
          <a:xfrm>
            <a:off x="1140690" y="1408545"/>
            <a:ext cx="5140037" cy="2909455"/>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 b="1" dirty="0">
                <a:solidFill>
                  <a:schemeClr val="dk1"/>
                </a:solidFill>
                <a:latin typeface="Red Hat Display"/>
                <a:ea typeface="Red Hat Display"/>
                <a:cs typeface="Red Hat Display"/>
                <a:sym typeface="Red Hat Display"/>
              </a:rPr>
              <a:t>Bob Analysis </a:t>
            </a:r>
            <a:r>
              <a:rPr lang="en" dirty="0">
                <a:solidFill>
                  <a:schemeClr val="dk1"/>
                </a:solidFill>
                <a:latin typeface="Red Hat Display"/>
                <a:ea typeface="Red Hat Display"/>
                <a:cs typeface="Red Hat Display"/>
                <a:sym typeface="Red Hat Display"/>
              </a:rPr>
              <a:t>is a way of detecting big groups of connected pixels, usually used in conjunction with binary-like images, with clear contrast between regions in the picture</a:t>
            </a:r>
          </a:p>
          <a:p>
            <a:pPr lvl="0" rtl="0">
              <a:spcBef>
                <a:spcPts val="0"/>
              </a:spcBef>
              <a:spcAft>
                <a:spcPts val="0"/>
              </a:spcAft>
            </a:pPr>
            <a:endParaRPr lang="en" dirty="0">
              <a:solidFill>
                <a:schemeClr val="dk1"/>
              </a:solidFill>
              <a:latin typeface="Red Hat Display"/>
              <a:ea typeface="Red Hat Display"/>
              <a:cs typeface="Red Hat Display"/>
              <a:sym typeface="Red Hat Display"/>
            </a:endParaRPr>
          </a:p>
          <a:p>
            <a:pPr marL="285750" lvl="0" indent="-285750" rtl="0">
              <a:spcBef>
                <a:spcPts val="0"/>
              </a:spcBef>
              <a:spcAft>
                <a:spcPts val="0"/>
              </a:spcAft>
              <a:buFont typeface="Arial" panose="020B0604020202020204" pitchFamily="34" charset="0"/>
              <a:buChar char="•"/>
            </a:pPr>
            <a:r>
              <a:rPr lang="en" dirty="0">
                <a:solidFill>
                  <a:schemeClr val="dk1"/>
                </a:solidFill>
                <a:latin typeface="Red Hat Display"/>
                <a:ea typeface="Red Hat Display"/>
                <a:cs typeface="Red Hat Display"/>
                <a:sym typeface="Red Hat Display"/>
              </a:rPr>
              <a:t>As there are multiple ways to analyse the image that we </a:t>
            </a:r>
            <a:r>
              <a:rPr lang="en-IN" dirty="0">
                <a:solidFill>
                  <a:schemeClr val="dk1"/>
                </a:solidFill>
                <a:latin typeface="Red Hat Display"/>
                <a:ea typeface="Red Hat Display"/>
                <a:cs typeface="Red Hat Display"/>
                <a:sym typeface="Red Hat Display"/>
              </a:rPr>
              <a:t>ha</a:t>
            </a:r>
            <a:r>
              <a:rPr lang="en" dirty="0">
                <a:solidFill>
                  <a:schemeClr val="dk1"/>
                </a:solidFill>
                <a:latin typeface="Red Hat Display"/>
                <a:ea typeface="Red Hat Display"/>
                <a:cs typeface="Red Hat Display"/>
                <a:sym typeface="Red Hat Display"/>
              </a:rPr>
              <a:t>ve processed so far like </a:t>
            </a:r>
            <a:r>
              <a:rPr lang="en" b="1" dirty="0">
                <a:solidFill>
                  <a:schemeClr val="dk1"/>
                </a:solidFill>
                <a:latin typeface="Red Hat Display"/>
                <a:ea typeface="Red Hat Display"/>
                <a:cs typeface="Red Hat Display"/>
                <a:sym typeface="Red Hat Display"/>
              </a:rPr>
              <a:t>Canny Edge Detection </a:t>
            </a:r>
            <a:r>
              <a:rPr lang="en" dirty="0">
                <a:solidFill>
                  <a:schemeClr val="dk1"/>
                </a:solidFill>
                <a:latin typeface="Red Hat Display"/>
                <a:ea typeface="Red Hat Display"/>
                <a:cs typeface="Red Hat Display"/>
                <a:sym typeface="Red Hat Display"/>
              </a:rPr>
              <a:t>(Edge tracking by Hysteresis), </a:t>
            </a:r>
            <a:r>
              <a:rPr lang="en" b="1" dirty="0">
                <a:solidFill>
                  <a:schemeClr val="dk1"/>
                </a:solidFill>
                <a:latin typeface="Red Hat Display"/>
                <a:ea typeface="Red Hat Display"/>
                <a:cs typeface="Red Hat Display"/>
                <a:sym typeface="Red Hat Display"/>
              </a:rPr>
              <a:t>Template Matching</a:t>
            </a:r>
            <a:r>
              <a:rPr lang="en" dirty="0">
                <a:solidFill>
                  <a:schemeClr val="dk1"/>
                </a:solidFill>
                <a:latin typeface="Red Hat Display"/>
                <a:ea typeface="Red Hat Display"/>
                <a:cs typeface="Red Hat Display"/>
                <a:sym typeface="Red Hat Display"/>
              </a:rPr>
              <a:t>, </a:t>
            </a:r>
            <a:r>
              <a:rPr lang="en" b="1" dirty="0">
                <a:solidFill>
                  <a:schemeClr val="dk1"/>
                </a:solidFill>
                <a:latin typeface="Red Hat Display"/>
                <a:ea typeface="Red Hat Display"/>
                <a:cs typeface="Red Hat Display"/>
                <a:sym typeface="Red Hat Display"/>
              </a:rPr>
              <a:t>Density-Based Clustering </a:t>
            </a:r>
            <a:r>
              <a:rPr lang="en" dirty="0">
                <a:solidFill>
                  <a:schemeClr val="dk1"/>
                </a:solidFill>
                <a:latin typeface="Red Hat Display"/>
                <a:ea typeface="Red Hat Display"/>
                <a:cs typeface="Red Hat Display"/>
                <a:sym typeface="Red Hat Display"/>
              </a:rPr>
              <a:t>(A ML Clustering Algorithm), etc…</a:t>
            </a:r>
          </a:p>
          <a:p>
            <a:pPr marL="285750" lvl="0" indent="-285750" rtl="0">
              <a:spcBef>
                <a:spcPts val="0"/>
              </a:spcBef>
              <a:spcAft>
                <a:spcPts val="0"/>
              </a:spcAft>
              <a:buFont typeface="Arial" panose="020B0604020202020204" pitchFamily="34" charset="0"/>
              <a:buChar char="•"/>
            </a:pPr>
            <a:endParaRPr lang="en" dirty="0">
              <a:solidFill>
                <a:schemeClr val="dk1"/>
              </a:solidFill>
              <a:latin typeface="Red Hat Display"/>
              <a:ea typeface="Red Hat Display"/>
              <a:cs typeface="Red Hat Display"/>
              <a:sym typeface="Red Hat Display"/>
            </a:endParaRPr>
          </a:p>
          <a:p>
            <a:pPr marL="285750" lvl="0" indent="-285750" rtl="0">
              <a:spcBef>
                <a:spcPts val="0"/>
              </a:spcBef>
              <a:spcAft>
                <a:spcPts val="0"/>
              </a:spcAft>
              <a:buFont typeface="Arial" panose="020B0604020202020204" pitchFamily="34" charset="0"/>
              <a:buChar char="•"/>
            </a:pPr>
            <a:r>
              <a:rPr lang="en" dirty="0">
                <a:solidFill>
                  <a:schemeClr val="dk1"/>
                </a:solidFill>
                <a:latin typeface="Red Hat Display"/>
                <a:ea typeface="Red Hat Display"/>
                <a:cs typeface="Red Hat Display"/>
                <a:sym typeface="Red Hat Display"/>
              </a:rPr>
              <a:t>In our case we are using Blob analysis as a set example for how this processed image can be used for analysis.</a:t>
            </a:r>
          </a:p>
          <a:p>
            <a:pPr marL="285750" indent="-285750">
              <a:buFont typeface="Arial" panose="020B0604020202020204" pitchFamily="34" charset="0"/>
              <a:buChar char="•"/>
            </a:pPr>
            <a:endParaRPr lang="en" dirty="0">
              <a:solidFill>
                <a:schemeClr val="dk1"/>
              </a:solidFill>
              <a:latin typeface="Red Hat Display"/>
              <a:ea typeface="Red Hat Display"/>
              <a:cs typeface="Red Hat Display"/>
              <a:sym typeface="Red Hat Display"/>
            </a:endParaRPr>
          </a:p>
        </p:txBody>
      </p:sp>
      <p:sp>
        <p:nvSpPr>
          <p:cNvPr id="5" name="Google Shape;511;p80">
            <a:extLst>
              <a:ext uri="{FF2B5EF4-FFF2-40B4-BE49-F238E27FC236}">
                <a16:creationId xmlns:a16="http://schemas.microsoft.com/office/drawing/2014/main" id="{AE394A28-C70C-324E-0024-B6A92E6AB05B}"/>
              </a:ext>
            </a:extLst>
          </p:cNvPr>
          <p:cNvSpPr txBox="1"/>
          <p:nvPr/>
        </p:nvSpPr>
        <p:spPr>
          <a:xfrm>
            <a:off x="7065818" y="3179041"/>
            <a:ext cx="1997157" cy="2018146"/>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100" b="1" dirty="0">
                <a:solidFill>
                  <a:schemeClr val="dk1"/>
                </a:solidFill>
                <a:latin typeface="Red Hat Display"/>
                <a:ea typeface="Red Hat Display"/>
                <a:cs typeface="Red Hat Display"/>
                <a:sym typeface="Red Hat Display"/>
              </a:rPr>
              <a:t>Note:</a:t>
            </a:r>
          </a:p>
          <a:p>
            <a:pPr marL="0" lvl="0" indent="0" algn="just" rtl="0">
              <a:spcBef>
                <a:spcPts val="0"/>
              </a:spcBef>
              <a:spcAft>
                <a:spcPts val="0"/>
              </a:spcAft>
              <a:buNone/>
            </a:pPr>
            <a:r>
              <a:rPr lang="en" sz="1100" dirty="0">
                <a:solidFill>
                  <a:schemeClr val="dk1"/>
                </a:solidFill>
                <a:latin typeface="Red Hat Display"/>
                <a:ea typeface="Red Hat Display"/>
                <a:cs typeface="Red Hat Display"/>
                <a:sym typeface="Red Hat Display"/>
              </a:rPr>
              <a:t>We have added a “tolerance” value to account for any unexpected imperfections that may occur when capturing our frame and to account for the number of vehicles we consider to be too much to stay held back in the Red Signal</a:t>
            </a:r>
          </a:p>
        </p:txBody>
      </p:sp>
    </p:spTree>
    <p:extLst>
      <p:ext uri="{BB962C8B-B14F-4D97-AF65-F5344CB8AC3E}">
        <p14:creationId xmlns:p14="http://schemas.microsoft.com/office/powerpoint/2010/main" val="445568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Blob Analysis Results</a:t>
            </a:r>
            <a:endParaRPr dirty="0"/>
          </a:p>
        </p:txBody>
      </p:sp>
      <p:pic>
        <p:nvPicPr>
          <p:cNvPr id="4" name="Picture 3">
            <a:extLst>
              <a:ext uri="{FF2B5EF4-FFF2-40B4-BE49-F238E27FC236}">
                <a16:creationId xmlns:a16="http://schemas.microsoft.com/office/drawing/2014/main" id="{2AC3A58C-AEA3-719B-EEFD-5DD01843E0F7}"/>
              </a:ext>
            </a:extLst>
          </p:cNvPr>
          <p:cNvPicPr>
            <a:picLocks noChangeAspect="1"/>
          </p:cNvPicPr>
          <p:nvPr/>
        </p:nvPicPr>
        <p:blipFill>
          <a:blip r:embed="rId3"/>
          <a:stretch>
            <a:fillRect/>
          </a:stretch>
        </p:blipFill>
        <p:spPr>
          <a:xfrm>
            <a:off x="720300" y="1355090"/>
            <a:ext cx="2964873" cy="166774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812FE26-89EC-ECC8-4E17-09D351A5B662}"/>
              </a:ext>
            </a:extLst>
          </p:cNvPr>
          <p:cNvPicPr>
            <a:picLocks noChangeAspect="1"/>
          </p:cNvPicPr>
          <p:nvPr/>
        </p:nvPicPr>
        <p:blipFill>
          <a:blip r:embed="rId4"/>
          <a:stretch>
            <a:fillRect/>
          </a:stretch>
        </p:blipFill>
        <p:spPr>
          <a:xfrm>
            <a:off x="3902364" y="1355089"/>
            <a:ext cx="2964873" cy="1667741"/>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BDAB05F-3030-D8B0-4237-98BF20311547}"/>
              </a:ext>
            </a:extLst>
          </p:cNvPr>
          <p:cNvPicPr>
            <a:picLocks noChangeAspect="1"/>
          </p:cNvPicPr>
          <p:nvPr/>
        </p:nvPicPr>
        <p:blipFill>
          <a:blip r:embed="rId5"/>
          <a:stretch>
            <a:fillRect/>
          </a:stretch>
        </p:blipFill>
        <p:spPr>
          <a:xfrm>
            <a:off x="1653309" y="3061277"/>
            <a:ext cx="3181927" cy="1789834"/>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2F04FBF-E7DB-8626-B721-BDC09F859B0A}"/>
              </a:ext>
            </a:extLst>
          </p:cNvPr>
          <p:cNvPicPr>
            <a:picLocks noChangeAspect="1"/>
          </p:cNvPicPr>
          <p:nvPr/>
        </p:nvPicPr>
        <p:blipFill>
          <a:blip r:embed="rId6"/>
          <a:stretch>
            <a:fillRect/>
          </a:stretch>
        </p:blipFill>
        <p:spPr>
          <a:xfrm>
            <a:off x="5047672" y="3061277"/>
            <a:ext cx="3181927" cy="1789834"/>
          </a:xfrm>
          <a:prstGeom prst="rect">
            <a:avLst/>
          </a:prstGeom>
          <a:effectLst>
            <a:outerShdw blurRad="50800" dist="38100" dir="2700000" algn="tl" rotWithShape="0">
              <a:prstClr val="black">
                <a:alpha val="40000"/>
              </a:prstClr>
            </a:outerShdw>
          </a:effectLst>
        </p:spPr>
      </p:pic>
      <p:sp>
        <p:nvSpPr>
          <p:cNvPr id="13" name="Google Shape;511;p80">
            <a:extLst>
              <a:ext uri="{FF2B5EF4-FFF2-40B4-BE49-F238E27FC236}">
                <a16:creationId xmlns:a16="http://schemas.microsoft.com/office/drawing/2014/main" id="{A7D796B6-7E76-0F58-BF2B-3C3D14B39FEC}"/>
              </a:ext>
            </a:extLst>
          </p:cNvPr>
          <p:cNvSpPr txBox="1"/>
          <p:nvPr/>
        </p:nvSpPr>
        <p:spPr>
          <a:xfrm>
            <a:off x="6987309" y="1073150"/>
            <a:ext cx="1997157" cy="2018146"/>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100" b="1" dirty="0">
                <a:solidFill>
                  <a:schemeClr val="dk1"/>
                </a:solidFill>
                <a:latin typeface="Red Hat Display"/>
                <a:ea typeface="Red Hat Display"/>
                <a:cs typeface="Red Hat Display"/>
                <a:sym typeface="Red Hat Display"/>
              </a:rPr>
              <a:t>Note:</a:t>
            </a:r>
          </a:p>
          <a:p>
            <a:pPr marL="0" lvl="0" indent="0" algn="just" rtl="0">
              <a:spcBef>
                <a:spcPts val="0"/>
              </a:spcBef>
              <a:spcAft>
                <a:spcPts val="0"/>
              </a:spcAft>
              <a:buNone/>
            </a:pPr>
            <a:r>
              <a:rPr lang="en" sz="1100" dirty="0">
                <a:solidFill>
                  <a:schemeClr val="dk1"/>
                </a:solidFill>
                <a:latin typeface="Red Hat Display"/>
                <a:ea typeface="Red Hat Display"/>
                <a:cs typeface="Red Hat Display"/>
                <a:sym typeface="Red Hat Display"/>
              </a:rPr>
              <a:t>We have added a “tolerance” value to account for any unexpected imperfections that may occur when capturing our frame and to account for the number of vehicles we consider to be too much to stay held back in the Red Signal</a:t>
            </a:r>
          </a:p>
        </p:txBody>
      </p:sp>
    </p:spTree>
    <p:extLst>
      <p:ext uri="{BB962C8B-B14F-4D97-AF65-F5344CB8AC3E}">
        <p14:creationId xmlns:p14="http://schemas.microsoft.com/office/powerpoint/2010/main" val="14244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pic>
        <p:nvPicPr>
          <p:cNvPr id="4" name="Picture 3">
            <a:extLst>
              <a:ext uri="{FF2B5EF4-FFF2-40B4-BE49-F238E27FC236}">
                <a16:creationId xmlns:a16="http://schemas.microsoft.com/office/drawing/2014/main" id="{548E49AC-6320-FE9E-DCF5-D235E5F84F45}"/>
              </a:ext>
            </a:extLst>
          </p:cNvPr>
          <p:cNvPicPr>
            <a:picLocks noChangeAspect="1"/>
          </p:cNvPicPr>
          <p:nvPr/>
        </p:nvPicPr>
        <p:blipFill>
          <a:blip r:embed="rId3"/>
          <a:stretch>
            <a:fillRect/>
          </a:stretch>
        </p:blipFill>
        <p:spPr>
          <a:xfrm>
            <a:off x="720300" y="1356591"/>
            <a:ext cx="3775621" cy="2123787"/>
          </a:xfrm>
          <a:prstGeom prst="rect">
            <a:avLst/>
          </a:prstGeom>
          <a:effectLst>
            <a:outerShdw blurRad="50800" dist="38100" dir="2700000" algn="tl" rotWithShape="0">
              <a:prstClr val="black">
                <a:alpha val="40000"/>
              </a:prstClr>
            </a:outerShdw>
          </a:effectLst>
        </p:spPr>
      </p:pic>
      <p:sp>
        <p:nvSpPr>
          <p:cNvPr id="5" name="Google Shape;511;p80">
            <a:extLst>
              <a:ext uri="{FF2B5EF4-FFF2-40B4-BE49-F238E27FC236}">
                <a16:creationId xmlns:a16="http://schemas.microsoft.com/office/drawing/2014/main" id="{FB489824-508F-6D7F-9A1F-7BF761734BFA}"/>
              </a:ext>
            </a:extLst>
          </p:cNvPr>
          <p:cNvSpPr txBox="1"/>
          <p:nvPr/>
        </p:nvSpPr>
        <p:spPr>
          <a:xfrm>
            <a:off x="302612" y="4124037"/>
            <a:ext cx="8386618" cy="1108362"/>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a:solidFill>
                  <a:schemeClr val="dk1"/>
                </a:solidFill>
                <a:latin typeface="Red Hat Display"/>
                <a:ea typeface="Red Hat Display"/>
                <a:cs typeface="Red Hat Display"/>
                <a:sym typeface="Red Hat Display"/>
              </a:rPr>
              <a:t>Using this Image as the reference for a Empty Road</a:t>
            </a:r>
          </a:p>
          <a:p>
            <a:pPr marL="285750" lvl="0" indent="-285750" rtl="0">
              <a:spcBef>
                <a:spcPts val="0"/>
              </a:spcBef>
              <a:spcAft>
                <a:spcPts val="0"/>
              </a:spcAft>
              <a:buFont typeface="Arial" panose="020B0604020202020204" pitchFamily="34" charset="0"/>
              <a:buChar char="•"/>
            </a:pPr>
            <a:r>
              <a:rPr lang="en-US" dirty="0">
                <a:solidFill>
                  <a:schemeClr val="dk1"/>
                </a:solidFill>
                <a:latin typeface="Red Hat Display"/>
                <a:ea typeface="Red Hat Display"/>
                <a:cs typeface="Red Hat Display"/>
                <a:sym typeface="Red Hat Display"/>
              </a:rPr>
              <a:t>As Mentioned earlier we would need to add a threshold value separately to account for the number of vehicles we are allowed to hold back at the signal before the number becomes too much</a:t>
            </a:r>
          </a:p>
        </p:txBody>
      </p:sp>
      <p:pic>
        <p:nvPicPr>
          <p:cNvPr id="7" name="Picture 6">
            <a:extLst>
              <a:ext uri="{FF2B5EF4-FFF2-40B4-BE49-F238E27FC236}">
                <a16:creationId xmlns:a16="http://schemas.microsoft.com/office/drawing/2014/main" id="{6176C418-6F76-683E-0212-06CD647D03F8}"/>
              </a:ext>
            </a:extLst>
          </p:cNvPr>
          <p:cNvPicPr>
            <a:picLocks noChangeAspect="1"/>
          </p:cNvPicPr>
          <p:nvPr/>
        </p:nvPicPr>
        <p:blipFill>
          <a:blip r:embed="rId4"/>
          <a:stretch>
            <a:fillRect/>
          </a:stretch>
        </p:blipFill>
        <p:spPr>
          <a:xfrm>
            <a:off x="4862946" y="1356590"/>
            <a:ext cx="3775621" cy="2123787"/>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13879200-31B7-4F87-E8FF-311BE6665BC1}"/>
              </a:ext>
            </a:extLst>
          </p:cNvPr>
          <p:cNvSpPr txBox="1"/>
          <p:nvPr/>
        </p:nvSpPr>
        <p:spPr>
          <a:xfrm>
            <a:off x="632558" y="3519070"/>
            <a:ext cx="3939442" cy="338554"/>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Reference for Empty Road</a:t>
            </a:r>
          </a:p>
        </p:txBody>
      </p:sp>
      <p:sp>
        <p:nvSpPr>
          <p:cNvPr id="9" name="TextBox 8">
            <a:extLst>
              <a:ext uri="{FF2B5EF4-FFF2-40B4-BE49-F238E27FC236}">
                <a16:creationId xmlns:a16="http://schemas.microsoft.com/office/drawing/2014/main" id="{9B5A5BA9-84E7-213C-DDF4-AE95D72414C9}"/>
              </a:ext>
            </a:extLst>
          </p:cNvPr>
          <p:cNvSpPr txBox="1"/>
          <p:nvPr/>
        </p:nvSpPr>
        <p:spPr>
          <a:xfrm>
            <a:off x="4749788" y="3519070"/>
            <a:ext cx="3939442" cy="338554"/>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Processed Image of Empty Road</a:t>
            </a:r>
          </a:p>
        </p:txBody>
      </p:sp>
    </p:spTree>
    <p:extLst>
      <p:ext uri="{BB962C8B-B14F-4D97-AF65-F5344CB8AC3E}">
        <p14:creationId xmlns:p14="http://schemas.microsoft.com/office/powerpoint/2010/main" val="2844506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pic>
        <p:nvPicPr>
          <p:cNvPr id="3" name="Picture 2">
            <a:extLst>
              <a:ext uri="{FF2B5EF4-FFF2-40B4-BE49-F238E27FC236}">
                <a16:creationId xmlns:a16="http://schemas.microsoft.com/office/drawing/2014/main" id="{CAE13B1C-0A9E-2E3F-B2C5-D39D9B9681B6}"/>
              </a:ext>
            </a:extLst>
          </p:cNvPr>
          <p:cNvPicPr>
            <a:picLocks noChangeAspect="1"/>
          </p:cNvPicPr>
          <p:nvPr/>
        </p:nvPicPr>
        <p:blipFill>
          <a:blip r:embed="rId3"/>
          <a:stretch>
            <a:fillRect/>
          </a:stretch>
        </p:blipFill>
        <p:spPr>
          <a:xfrm>
            <a:off x="2758035" y="1085061"/>
            <a:ext cx="3627929" cy="366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888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pic>
        <p:nvPicPr>
          <p:cNvPr id="3" name="Picture 2">
            <a:extLst>
              <a:ext uri="{FF2B5EF4-FFF2-40B4-BE49-F238E27FC236}">
                <a16:creationId xmlns:a16="http://schemas.microsoft.com/office/drawing/2014/main" id="{A1F8B7A0-545D-E124-0FC1-280B21171255}"/>
              </a:ext>
            </a:extLst>
          </p:cNvPr>
          <p:cNvPicPr>
            <a:picLocks noChangeAspect="1"/>
          </p:cNvPicPr>
          <p:nvPr/>
        </p:nvPicPr>
        <p:blipFill>
          <a:blip r:embed="rId3"/>
          <a:stretch>
            <a:fillRect/>
          </a:stretch>
        </p:blipFill>
        <p:spPr>
          <a:xfrm>
            <a:off x="2461491" y="780019"/>
            <a:ext cx="6350000" cy="4045367"/>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450904B-0207-9ACF-A9D2-2FF52431E407}"/>
              </a:ext>
            </a:extLst>
          </p:cNvPr>
          <p:cNvSpPr/>
          <p:nvPr/>
        </p:nvSpPr>
        <p:spPr>
          <a:xfrm>
            <a:off x="4008582" y="888592"/>
            <a:ext cx="1627909"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D3E0E85-DD89-779E-33EE-B2101FBA2AC2}"/>
              </a:ext>
            </a:extLst>
          </p:cNvPr>
          <p:cNvSpPr/>
          <p:nvPr/>
        </p:nvSpPr>
        <p:spPr>
          <a:xfrm>
            <a:off x="5636491" y="887686"/>
            <a:ext cx="1587499"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355DE07-D122-AB69-4191-3F1DD17A714A}"/>
              </a:ext>
            </a:extLst>
          </p:cNvPr>
          <p:cNvSpPr/>
          <p:nvPr/>
        </p:nvSpPr>
        <p:spPr>
          <a:xfrm>
            <a:off x="2461492" y="2307198"/>
            <a:ext cx="1514764"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BB29C6F-9913-E0ED-CE99-C835CBDB6C23}"/>
              </a:ext>
            </a:extLst>
          </p:cNvPr>
          <p:cNvSpPr/>
          <p:nvPr/>
        </p:nvSpPr>
        <p:spPr>
          <a:xfrm>
            <a:off x="5672858" y="2306044"/>
            <a:ext cx="1551132"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820B187-C1BC-5FAD-A7D7-B8D3CC7D55B3}"/>
              </a:ext>
            </a:extLst>
          </p:cNvPr>
          <p:cNvSpPr/>
          <p:nvPr/>
        </p:nvSpPr>
        <p:spPr>
          <a:xfrm>
            <a:off x="7223991" y="2306044"/>
            <a:ext cx="1587500"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C416B0C-6E2D-E911-F474-9FD18D66E549}"/>
              </a:ext>
            </a:extLst>
          </p:cNvPr>
          <p:cNvSpPr/>
          <p:nvPr/>
        </p:nvSpPr>
        <p:spPr>
          <a:xfrm>
            <a:off x="2461490" y="3750168"/>
            <a:ext cx="1514766"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2BCE0D2-1F1B-3BD4-AF67-5B2FE6810159}"/>
              </a:ext>
            </a:extLst>
          </p:cNvPr>
          <p:cNvSpPr/>
          <p:nvPr/>
        </p:nvSpPr>
        <p:spPr>
          <a:xfrm>
            <a:off x="5672857" y="3750168"/>
            <a:ext cx="1551132"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9344061-93F5-4130-C71F-759011BE3847}"/>
              </a:ext>
            </a:extLst>
          </p:cNvPr>
          <p:cNvSpPr/>
          <p:nvPr/>
        </p:nvSpPr>
        <p:spPr>
          <a:xfrm>
            <a:off x="2455430" y="897828"/>
            <a:ext cx="1514764"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58D26BC-B3D0-255C-2242-6F06D68ABF08}"/>
              </a:ext>
            </a:extLst>
          </p:cNvPr>
          <p:cNvSpPr/>
          <p:nvPr/>
        </p:nvSpPr>
        <p:spPr>
          <a:xfrm>
            <a:off x="7260359" y="902446"/>
            <a:ext cx="1551132"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4B02D9F-B481-DC76-A333-75700A76CE9B}"/>
              </a:ext>
            </a:extLst>
          </p:cNvPr>
          <p:cNvSpPr/>
          <p:nvPr/>
        </p:nvSpPr>
        <p:spPr>
          <a:xfrm>
            <a:off x="4008582" y="2306044"/>
            <a:ext cx="1627908"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012BB62-E855-1AF2-731B-116FB07192C7}"/>
              </a:ext>
            </a:extLst>
          </p:cNvPr>
          <p:cNvSpPr/>
          <p:nvPr/>
        </p:nvSpPr>
        <p:spPr>
          <a:xfrm>
            <a:off x="4008582" y="3759404"/>
            <a:ext cx="1627908"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621F3E6-9B3D-3544-A0A5-FC11CD2637D4}"/>
              </a:ext>
            </a:extLst>
          </p:cNvPr>
          <p:cNvSpPr/>
          <p:nvPr/>
        </p:nvSpPr>
        <p:spPr>
          <a:xfrm>
            <a:off x="7260356" y="3759404"/>
            <a:ext cx="1551132"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7978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6"/>
          <p:cNvSpPr txBox="1">
            <a:spLocks noGrp="1"/>
          </p:cNvSpPr>
          <p:nvPr>
            <p:ph type="title"/>
          </p:nvPr>
        </p:nvSpPr>
        <p:spPr>
          <a:xfrm>
            <a:off x="720300" y="401644"/>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graphicFrame>
        <p:nvGraphicFramePr>
          <p:cNvPr id="3" name="Diagram 2">
            <a:extLst>
              <a:ext uri="{FF2B5EF4-FFF2-40B4-BE49-F238E27FC236}">
                <a16:creationId xmlns:a16="http://schemas.microsoft.com/office/drawing/2014/main" id="{7135DA43-0AD1-87B2-B45D-967BF143E51E}"/>
              </a:ext>
            </a:extLst>
          </p:cNvPr>
          <p:cNvGraphicFramePr/>
          <p:nvPr>
            <p:extLst>
              <p:ext uri="{D42A27DB-BD31-4B8C-83A1-F6EECF244321}">
                <p14:modId xmlns:p14="http://schemas.microsoft.com/office/powerpoint/2010/main" val="3856658490"/>
              </p:ext>
            </p:extLst>
          </p:nvPr>
        </p:nvGraphicFramePr>
        <p:xfrm>
          <a:off x="653144" y="1111755"/>
          <a:ext cx="8105846" cy="3630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60"/>
          <p:cNvSpPr txBox="1">
            <a:spLocks noGrp="1"/>
          </p:cNvSpPr>
          <p:nvPr>
            <p:ph type="title"/>
          </p:nvPr>
        </p:nvSpPr>
        <p:spPr>
          <a:xfrm>
            <a:off x="1476900" y="328990"/>
            <a:ext cx="6190500" cy="1188600"/>
          </a:xfrm>
          <a:prstGeom prst="rect">
            <a:avLst/>
          </a:prstGeom>
        </p:spPr>
        <p:txBody>
          <a:bodyPr spcFirstLastPara="1" wrap="square" lIns="91425" tIns="91425" rIns="91425" bIns="91425" anchor="t" anchorCtr="0">
            <a:noAutofit/>
          </a:bodyPr>
          <a:lstStyle/>
          <a:p>
            <a:r>
              <a:rPr lang="en" sz="3200" dirty="0"/>
              <a:t>Problem Statement</a:t>
            </a:r>
            <a:endParaRPr lang="en-US" sz="3200"/>
          </a:p>
        </p:txBody>
      </p:sp>
      <p:sp>
        <p:nvSpPr>
          <p:cNvPr id="343" name="Google Shape;343;p60"/>
          <p:cNvSpPr txBox="1">
            <a:spLocks noGrp="1"/>
          </p:cNvSpPr>
          <p:nvPr>
            <p:ph type="subTitle" idx="1"/>
          </p:nvPr>
        </p:nvSpPr>
        <p:spPr>
          <a:xfrm>
            <a:off x="635745" y="1453350"/>
            <a:ext cx="7868736" cy="1952132"/>
          </a:xfrm>
          <a:prstGeom prst="rect">
            <a:avLst/>
          </a:prstGeom>
        </p:spPr>
        <p:txBody>
          <a:bodyPr spcFirstLastPara="1" wrap="square" lIns="91425" tIns="91425" rIns="91425" bIns="91425" anchor="t" anchorCtr="0">
            <a:noAutofit/>
          </a:bodyPr>
          <a:lstStyle/>
          <a:p>
            <a:pPr marL="0" indent="0"/>
            <a:r>
              <a:rPr lang="en" sz="1800" b="1" dirty="0">
                <a:latin typeface="Gautami"/>
              </a:rPr>
              <a:t>Traffic Signal Optimization using Image and Video Analysis</a:t>
            </a:r>
            <a:endParaRPr lang="en" sz="1800" dirty="0">
              <a:latin typeface="Gautami"/>
            </a:endParaRPr>
          </a:p>
          <a:p>
            <a:pPr marL="0" indent="0"/>
            <a:endParaRPr lang="en" dirty="0">
              <a:latin typeface="Gautami"/>
            </a:endParaRPr>
          </a:p>
          <a:p>
            <a:pPr marL="0" indent="0"/>
            <a:r>
              <a:rPr lang="en" dirty="0">
                <a:latin typeface="Gautami"/>
              </a:rPr>
              <a:t>Traffic congestion is a pervasive issue in urban areas, leading to increased travel time, fuel consumption, and environmental pollution. Traditional traffic signal systems lack adaptability and struggle to efficiently handle varying traffic conditions. </a:t>
            </a:r>
            <a:endParaRPr lang="en-US" dirty="0">
              <a:latin typeface="Gautami"/>
            </a:endParaRPr>
          </a:p>
          <a:p>
            <a:pPr marL="0" indent="0"/>
            <a:endParaRPr lang="en" dirty="0">
              <a:latin typeface="Gautami"/>
            </a:endParaRPr>
          </a:p>
          <a:p>
            <a:pPr marL="0" indent="0"/>
            <a:r>
              <a:rPr lang="en" dirty="0">
                <a:latin typeface="Gautami"/>
              </a:rPr>
              <a:t>The problem is to design a system that optimizes traffic </a:t>
            </a:r>
            <a:r>
              <a:rPr lang="en" dirty="0">
                <a:solidFill>
                  <a:srgbClr val="000000"/>
                </a:solidFill>
                <a:latin typeface="Gautami"/>
              </a:rPr>
              <a:t>signal timings based on real-time traffic data, enhancing traffic flow and reducing congestion. In this context, leveraging advanced image analysis techniques becomes crucial for developing a smart and responsive traffic signal control mechanism.</a:t>
            </a:r>
            <a:endParaRPr lang="en-US" dirty="0">
              <a:latin typeface="Gautam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3"/>
                                        </p:tgtEl>
                                        <p:attrNameLst>
                                          <p:attrName>style.visibility</p:attrName>
                                        </p:attrNameLst>
                                      </p:cBhvr>
                                      <p:to>
                                        <p:strVal val="visible"/>
                                      </p:to>
                                    </p:set>
                                    <p:animEffect transition="in" filter="fade">
                                      <p:cBhvr>
                                        <p:cTn id="11" dur="600"/>
                                        <p:tgtEl>
                                          <p:spTgt spid="3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42"/>
                                        </p:tgtEl>
                                        <p:attrNameLst>
                                          <p:attrName>style.visibility</p:attrName>
                                        </p:attrNameLst>
                                      </p:cBhvr>
                                      <p:to>
                                        <p:strVal val="visible"/>
                                      </p:to>
                                    </p:set>
                                    <p:animEffect transition="in" filter="fade">
                                      <p:cBhvr>
                                        <p:cTn id="1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3"/>
          <p:cNvSpPr txBox="1">
            <a:spLocks noGrp="1"/>
          </p:cNvSpPr>
          <p:nvPr>
            <p:ph type="title"/>
          </p:nvPr>
        </p:nvSpPr>
        <p:spPr>
          <a:xfrm>
            <a:off x="2903250" y="2114550"/>
            <a:ext cx="33375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THANK YOU!</a:t>
            </a:r>
            <a:endParaRPr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9"/>
          <p:cNvSpPr txBox="1">
            <a:spLocks noGrp="1"/>
          </p:cNvSpPr>
          <p:nvPr>
            <p:ph type="title"/>
          </p:nvPr>
        </p:nvSpPr>
        <p:spPr>
          <a:xfrm>
            <a:off x="524004" y="2322618"/>
            <a:ext cx="3546106" cy="8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Analysis</a:t>
            </a:r>
            <a:endParaRPr dirty="0"/>
          </a:p>
        </p:txBody>
      </p:sp>
      <p:sp>
        <p:nvSpPr>
          <p:cNvPr id="337" name="Google Shape;337;p59"/>
          <p:cNvSpPr txBox="1">
            <a:spLocks noGrp="1"/>
          </p:cNvSpPr>
          <p:nvPr>
            <p:ph type="subTitle" idx="1"/>
          </p:nvPr>
        </p:nvSpPr>
        <p:spPr>
          <a:xfrm>
            <a:off x="524004" y="3380703"/>
            <a:ext cx="4859268"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"Image Processing Symphony: From Reference to Recognition, Unveiling Traffic Signals"</a:t>
            </a:r>
          </a:p>
        </p:txBody>
      </p:sp>
    </p:spTree>
    <p:extLst>
      <p:ext uri="{BB962C8B-B14F-4D97-AF65-F5344CB8AC3E}">
        <p14:creationId xmlns:p14="http://schemas.microsoft.com/office/powerpoint/2010/main" val="418919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DF6276-2472-771B-F549-6EB712500C67}"/>
              </a:ext>
            </a:extLst>
          </p:cNvPr>
          <p:cNvSpPr txBox="1"/>
          <p:nvPr/>
        </p:nvSpPr>
        <p:spPr>
          <a:xfrm>
            <a:off x="120804" y="406220"/>
            <a:ext cx="8902391" cy="1087539"/>
          </a:xfrm>
          <a:prstGeom prst="rect">
            <a:avLst/>
          </a:prstGeom>
          <a:noFill/>
          <a:ln>
            <a:noFill/>
          </a:ln>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algn="ctr">
              <a:defRPr sz="1200">
                <a:ln w="0"/>
                <a:solidFill>
                  <a:schemeClr val="tx1"/>
                </a:solidFill>
                <a:effectLst>
                  <a:outerShdw blurRad="38100" dist="19050" dir="2700000" algn="tl" rotWithShape="0">
                    <a:schemeClr val="dk1">
                      <a:alpha val="40000"/>
                    </a:schemeClr>
                  </a:outerShdw>
                </a:effectLst>
                <a:latin typeface="Livvic"/>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sz="2400" b="1" dirty="0">
                <a:solidFill>
                  <a:schemeClr val="bg1"/>
                </a:solidFill>
              </a:rPr>
              <a:t>TRAFFIC SIGNAL OPTIMIZATION USING IMAGE ANALYSIS</a:t>
            </a:r>
          </a:p>
          <a:p>
            <a:r>
              <a:rPr lang="en-US" sz="2400" b="1" dirty="0">
                <a:solidFill>
                  <a:schemeClr val="bg1"/>
                </a:solidFill>
                <a:sym typeface="Poppins"/>
              </a:rPr>
              <a:t>WORKFLOW OF THE CODE</a:t>
            </a:r>
            <a:endParaRPr lang="en" sz="2400" b="1" dirty="0">
              <a:solidFill>
                <a:schemeClr val="bg1"/>
              </a:solidFill>
            </a:endParaRPr>
          </a:p>
        </p:txBody>
      </p:sp>
      <p:sp>
        <p:nvSpPr>
          <p:cNvPr id="4" name="Rounded Rectangle 3">
            <a:extLst>
              <a:ext uri="{FF2B5EF4-FFF2-40B4-BE49-F238E27FC236}">
                <a16:creationId xmlns:a16="http://schemas.microsoft.com/office/drawing/2014/main" id="{39262301-B522-C915-E517-9B07303A1048}"/>
              </a:ext>
            </a:extLst>
          </p:cNvPr>
          <p:cNvSpPr/>
          <p:nvPr/>
        </p:nvSpPr>
        <p:spPr>
          <a:xfrm>
            <a:off x="341971" y="2307245"/>
            <a:ext cx="1665249" cy="1001634"/>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latin typeface="Livvic"/>
              </a:rPr>
              <a:t>Image Preprocessing</a:t>
            </a:r>
            <a:endParaRPr lang="en-BH" sz="1200" dirty="0">
              <a:ln w="0"/>
              <a:solidFill>
                <a:schemeClr val="tx1"/>
              </a:solidFill>
              <a:effectLst>
                <a:outerShdw blurRad="38100" dist="19050" dir="2700000" algn="tl" rotWithShape="0">
                  <a:schemeClr val="dk1">
                    <a:alpha val="40000"/>
                  </a:schemeClr>
                </a:outerShdw>
              </a:effectLst>
              <a:latin typeface="Livvic"/>
            </a:endParaRPr>
          </a:p>
        </p:txBody>
      </p:sp>
      <p:cxnSp>
        <p:nvCxnSpPr>
          <p:cNvPr id="6" name="Straight Arrow Connector 5">
            <a:extLst>
              <a:ext uri="{FF2B5EF4-FFF2-40B4-BE49-F238E27FC236}">
                <a16:creationId xmlns:a16="http://schemas.microsoft.com/office/drawing/2014/main" id="{2179517E-1D0C-F060-F7BB-080BEC5BF9E1}"/>
              </a:ext>
            </a:extLst>
          </p:cNvPr>
          <p:cNvCxnSpPr>
            <a:cxnSpLocks/>
            <a:stCxn id="4" idx="3"/>
          </p:cNvCxnSpPr>
          <p:nvPr/>
        </p:nvCxnSpPr>
        <p:spPr>
          <a:xfrm>
            <a:off x="2007220" y="2808062"/>
            <a:ext cx="5649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ounded Rectangle 8">
            <a:extLst>
              <a:ext uri="{FF2B5EF4-FFF2-40B4-BE49-F238E27FC236}">
                <a16:creationId xmlns:a16="http://schemas.microsoft.com/office/drawing/2014/main" id="{21D16222-57DA-BE2E-AF35-CE43C338267A}"/>
              </a:ext>
            </a:extLst>
          </p:cNvPr>
          <p:cNvSpPr/>
          <p:nvPr/>
        </p:nvSpPr>
        <p:spPr>
          <a:xfrm>
            <a:off x="2572215" y="2316654"/>
            <a:ext cx="1665249" cy="1001634"/>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latin typeface="Livvic"/>
              </a:rPr>
              <a:t>Edge Detection and Analysis (Reference Image)</a:t>
            </a:r>
          </a:p>
        </p:txBody>
      </p:sp>
      <p:sp>
        <p:nvSpPr>
          <p:cNvPr id="12" name="Rounded Rectangle 11">
            <a:extLst>
              <a:ext uri="{FF2B5EF4-FFF2-40B4-BE49-F238E27FC236}">
                <a16:creationId xmlns:a16="http://schemas.microsoft.com/office/drawing/2014/main" id="{8501FB85-8B55-D5BB-09F2-201E3F68DAFD}"/>
              </a:ext>
            </a:extLst>
          </p:cNvPr>
          <p:cNvSpPr/>
          <p:nvPr/>
        </p:nvSpPr>
        <p:spPr>
          <a:xfrm>
            <a:off x="4802459" y="2316654"/>
            <a:ext cx="1665249" cy="1001634"/>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latin typeface="Livvic"/>
              </a:rPr>
              <a:t>Preprocess Captured Image</a:t>
            </a:r>
          </a:p>
        </p:txBody>
      </p:sp>
      <p:cxnSp>
        <p:nvCxnSpPr>
          <p:cNvPr id="14" name="Straight Arrow Connector 13">
            <a:extLst>
              <a:ext uri="{FF2B5EF4-FFF2-40B4-BE49-F238E27FC236}">
                <a16:creationId xmlns:a16="http://schemas.microsoft.com/office/drawing/2014/main" id="{3462D272-A6EB-1216-7A8E-9CEC5262CC13}"/>
              </a:ext>
            </a:extLst>
          </p:cNvPr>
          <p:cNvCxnSpPr>
            <a:cxnSpLocks/>
          </p:cNvCxnSpPr>
          <p:nvPr/>
        </p:nvCxnSpPr>
        <p:spPr>
          <a:xfrm>
            <a:off x="4237464" y="2752306"/>
            <a:ext cx="5649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A19CE0EC-EA6E-0F0E-8806-EAAB59D8784B}"/>
              </a:ext>
            </a:extLst>
          </p:cNvPr>
          <p:cNvCxnSpPr>
            <a:cxnSpLocks/>
          </p:cNvCxnSpPr>
          <p:nvPr/>
        </p:nvCxnSpPr>
        <p:spPr>
          <a:xfrm>
            <a:off x="6475142" y="2716123"/>
            <a:ext cx="5649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ounded Rectangle 15">
            <a:extLst>
              <a:ext uri="{FF2B5EF4-FFF2-40B4-BE49-F238E27FC236}">
                <a16:creationId xmlns:a16="http://schemas.microsoft.com/office/drawing/2014/main" id="{81220B82-22A5-A3C3-CAE3-71C833D8567F}"/>
              </a:ext>
            </a:extLst>
          </p:cNvPr>
          <p:cNvSpPr/>
          <p:nvPr/>
        </p:nvSpPr>
        <p:spPr>
          <a:xfrm>
            <a:off x="7032703" y="2307245"/>
            <a:ext cx="1665249" cy="1001634"/>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latin typeface="Livvic"/>
              </a:rPr>
              <a:t>Edge Detection and Analysis (Captured Image)</a:t>
            </a:r>
          </a:p>
        </p:txBody>
      </p:sp>
      <p:cxnSp>
        <p:nvCxnSpPr>
          <p:cNvPr id="17" name="Straight Arrow Connector 16">
            <a:extLst>
              <a:ext uri="{FF2B5EF4-FFF2-40B4-BE49-F238E27FC236}">
                <a16:creationId xmlns:a16="http://schemas.microsoft.com/office/drawing/2014/main" id="{F3116B12-665D-6E72-9628-CF50806BE6E4}"/>
              </a:ext>
            </a:extLst>
          </p:cNvPr>
          <p:cNvCxnSpPr>
            <a:cxnSpLocks/>
          </p:cNvCxnSpPr>
          <p:nvPr/>
        </p:nvCxnSpPr>
        <p:spPr>
          <a:xfrm>
            <a:off x="7935952" y="3331415"/>
            <a:ext cx="0" cy="5424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ounded Rectangle 18">
            <a:extLst>
              <a:ext uri="{FF2B5EF4-FFF2-40B4-BE49-F238E27FC236}">
                <a16:creationId xmlns:a16="http://schemas.microsoft.com/office/drawing/2014/main" id="{10C9AAE5-8D68-F5D5-E20A-C30A7A22F9DA}"/>
              </a:ext>
            </a:extLst>
          </p:cNvPr>
          <p:cNvSpPr/>
          <p:nvPr/>
        </p:nvSpPr>
        <p:spPr>
          <a:xfrm>
            <a:off x="7040137" y="3873874"/>
            <a:ext cx="1665249" cy="1001634"/>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latin typeface="Livvic"/>
              </a:rPr>
              <a:t>Image Matching using Normalized Cross-Correlation (NCC)</a:t>
            </a:r>
          </a:p>
        </p:txBody>
      </p:sp>
      <p:cxnSp>
        <p:nvCxnSpPr>
          <p:cNvPr id="20" name="Straight Arrow Connector 19">
            <a:extLst>
              <a:ext uri="{FF2B5EF4-FFF2-40B4-BE49-F238E27FC236}">
                <a16:creationId xmlns:a16="http://schemas.microsoft.com/office/drawing/2014/main" id="{245C7843-0BFA-A412-1F91-A8F7C71E9DFE}"/>
              </a:ext>
            </a:extLst>
          </p:cNvPr>
          <p:cNvCxnSpPr>
            <a:cxnSpLocks/>
            <a:endCxn id="22" idx="3"/>
          </p:cNvCxnSpPr>
          <p:nvPr/>
        </p:nvCxnSpPr>
        <p:spPr>
          <a:xfrm flipH="1">
            <a:off x="6467707" y="4374691"/>
            <a:ext cx="564996" cy="9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ounded Rectangle 21">
            <a:extLst>
              <a:ext uri="{FF2B5EF4-FFF2-40B4-BE49-F238E27FC236}">
                <a16:creationId xmlns:a16="http://schemas.microsoft.com/office/drawing/2014/main" id="{23C076E4-2F3F-2ACD-84CD-A2B3EB1C218F}"/>
              </a:ext>
            </a:extLst>
          </p:cNvPr>
          <p:cNvSpPr/>
          <p:nvPr/>
        </p:nvSpPr>
        <p:spPr>
          <a:xfrm>
            <a:off x="4802458" y="3883049"/>
            <a:ext cx="1665249" cy="1001634"/>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latin typeface="Livvic"/>
              </a:rPr>
              <a:t>Traffic Signal Control based on Matching Score</a:t>
            </a:r>
          </a:p>
        </p:txBody>
      </p:sp>
      <p:cxnSp>
        <p:nvCxnSpPr>
          <p:cNvPr id="25" name="Straight Arrow Connector 24">
            <a:extLst>
              <a:ext uri="{FF2B5EF4-FFF2-40B4-BE49-F238E27FC236}">
                <a16:creationId xmlns:a16="http://schemas.microsoft.com/office/drawing/2014/main" id="{1E370AC5-8EE4-48C2-2AE2-1E39A14E6D7E}"/>
              </a:ext>
            </a:extLst>
          </p:cNvPr>
          <p:cNvCxnSpPr>
            <a:cxnSpLocks/>
          </p:cNvCxnSpPr>
          <p:nvPr/>
        </p:nvCxnSpPr>
        <p:spPr>
          <a:xfrm flipH="1">
            <a:off x="4222594" y="4379278"/>
            <a:ext cx="564996" cy="9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ounded Rectangle 25">
            <a:extLst>
              <a:ext uri="{FF2B5EF4-FFF2-40B4-BE49-F238E27FC236}">
                <a16:creationId xmlns:a16="http://schemas.microsoft.com/office/drawing/2014/main" id="{77928635-C074-368F-84AB-02E9DE6E86D6}"/>
              </a:ext>
            </a:extLst>
          </p:cNvPr>
          <p:cNvSpPr/>
          <p:nvPr/>
        </p:nvSpPr>
        <p:spPr>
          <a:xfrm>
            <a:off x="2557345" y="3883049"/>
            <a:ext cx="1665249" cy="1001634"/>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latin typeface="Livvic"/>
              </a:rPr>
              <a:t>Output Display</a:t>
            </a:r>
          </a:p>
        </p:txBody>
      </p:sp>
    </p:spTree>
    <p:extLst>
      <p:ext uri="{BB962C8B-B14F-4D97-AF65-F5344CB8AC3E}">
        <p14:creationId xmlns:p14="http://schemas.microsoft.com/office/powerpoint/2010/main" val="3974207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5B76FBC-F190-A91F-B2F4-7DF72094CAB2}"/>
              </a:ext>
            </a:extLst>
          </p:cNvPr>
          <p:cNvSpPr txBox="1"/>
          <p:nvPr/>
        </p:nvSpPr>
        <p:spPr>
          <a:xfrm>
            <a:off x="1594716" y="191140"/>
            <a:ext cx="5883348" cy="543137"/>
          </a:xfrm>
          <a:prstGeom prst="rect">
            <a:avLst/>
          </a:prstGeom>
          <a:noFill/>
          <a:ln>
            <a:noFill/>
          </a:ln>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algn="ctr">
              <a:defRPr sz="1200">
                <a:ln w="0"/>
                <a:solidFill>
                  <a:schemeClr val="tx1"/>
                </a:solidFill>
                <a:effectLst>
                  <a:outerShdw blurRad="38100" dist="19050" dir="2700000" algn="tl" rotWithShape="0">
                    <a:schemeClr val="dk1">
                      <a:alpha val="40000"/>
                    </a:schemeClr>
                  </a:outerShdw>
                </a:effectLst>
                <a:latin typeface="Livvic"/>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n" sz="2000" b="1" dirty="0"/>
              <a:t>IMAGE ANALYSIS </a:t>
            </a:r>
            <a:r>
              <a:rPr lang="en-US" sz="2000" b="1" dirty="0">
                <a:sym typeface="Poppins"/>
              </a:rPr>
              <a:t>WORKFLOW OF THE CODE</a:t>
            </a:r>
            <a:endParaRPr lang="en" sz="2000" b="1" dirty="0"/>
          </a:p>
        </p:txBody>
      </p:sp>
      <p:sp>
        <p:nvSpPr>
          <p:cNvPr id="9" name="Text Placeholder 2">
            <a:extLst>
              <a:ext uri="{FF2B5EF4-FFF2-40B4-BE49-F238E27FC236}">
                <a16:creationId xmlns:a16="http://schemas.microsoft.com/office/drawing/2014/main" id="{D17F1CCC-CEA5-BF29-775A-832DA5EE6A43}"/>
              </a:ext>
            </a:extLst>
          </p:cNvPr>
          <p:cNvSpPr txBox="1">
            <a:spLocks/>
          </p:cNvSpPr>
          <p:nvPr/>
        </p:nvSpPr>
        <p:spPr>
          <a:xfrm>
            <a:off x="875565" y="801263"/>
            <a:ext cx="7321650" cy="1350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600" b="0" i="0" u="none" strike="noStrike" cap="none">
                <a:solidFill>
                  <a:schemeClr val="dk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9pPr>
          </a:lstStyle>
          <a:p>
            <a:pPr algn="l">
              <a:spcBef>
                <a:spcPts val="600"/>
              </a:spcBef>
            </a:pPr>
            <a:r>
              <a:rPr lang="en-US" sz="1800" b="1" dirty="0">
                <a:latin typeface="Gautami"/>
              </a:rPr>
              <a:t>1. Image Preprocessing:</a:t>
            </a:r>
          </a:p>
          <a:p>
            <a:pPr algn="l">
              <a:spcBef>
                <a:spcPts val="600"/>
              </a:spcBef>
              <a:buFont typeface="Arial" panose="020B0604020202020204" pitchFamily="34" charset="0"/>
              <a:buChar char="•"/>
            </a:pPr>
            <a:r>
              <a:rPr lang="en-US" sz="1300" b="1" dirty="0">
                <a:latin typeface="Gautami"/>
              </a:rPr>
              <a:t>Load Reference Image: </a:t>
            </a:r>
            <a:r>
              <a:rPr lang="en-US" sz="1300" dirty="0">
                <a:latin typeface="Gautami"/>
              </a:rPr>
              <a:t>Load an image that serves as the reference for traffic signal control.</a:t>
            </a:r>
          </a:p>
          <a:p>
            <a:pPr algn="l">
              <a:spcBef>
                <a:spcPts val="600"/>
              </a:spcBef>
              <a:buFont typeface="Arial" panose="020B0604020202020204" pitchFamily="34" charset="0"/>
              <a:buChar char="•"/>
            </a:pPr>
            <a:r>
              <a:rPr lang="en-US" sz="1300" b="1" dirty="0">
                <a:latin typeface="Gautami"/>
              </a:rPr>
              <a:t>Select Region of Interest: </a:t>
            </a:r>
            <a:r>
              <a:rPr lang="en-US" sz="1300" dirty="0">
                <a:latin typeface="Gautami"/>
              </a:rPr>
              <a:t>Allow user-defined selection of a specific area for analysis.</a:t>
            </a:r>
          </a:p>
          <a:p>
            <a:pPr algn="l">
              <a:spcBef>
                <a:spcPts val="600"/>
              </a:spcBef>
              <a:buFont typeface="Arial" panose="020B0604020202020204" pitchFamily="34" charset="0"/>
              <a:buChar char="•"/>
            </a:pPr>
            <a:r>
              <a:rPr lang="en-US" sz="1300" b="1" dirty="0">
                <a:latin typeface="Gautami"/>
              </a:rPr>
              <a:t>Enhance Reference Image: </a:t>
            </a:r>
            <a:r>
              <a:rPr lang="en-US" sz="1300" dirty="0">
                <a:latin typeface="Gautami"/>
              </a:rPr>
              <a:t>Apply power-law transformation to enhance the selected region.</a:t>
            </a:r>
          </a:p>
        </p:txBody>
      </p:sp>
      <p:sp>
        <p:nvSpPr>
          <p:cNvPr id="17" name="TextBox 16">
            <a:extLst>
              <a:ext uri="{FF2B5EF4-FFF2-40B4-BE49-F238E27FC236}">
                <a16:creationId xmlns:a16="http://schemas.microsoft.com/office/drawing/2014/main" id="{8B89B1A8-8C02-78DA-26CD-7EA740BFD593}"/>
              </a:ext>
            </a:extLst>
          </p:cNvPr>
          <p:cNvSpPr txBox="1"/>
          <p:nvPr/>
        </p:nvSpPr>
        <p:spPr>
          <a:xfrm>
            <a:off x="2892995" y="2151935"/>
            <a:ext cx="3358010" cy="307777"/>
          </a:xfrm>
          <a:prstGeom prst="rect">
            <a:avLst/>
          </a:prstGeom>
          <a:noFill/>
          <a:ln>
            <a:solidFill>
              <a:schemeClr val="tx1"/>
            </a:solidFill>
          </a:ln>
        </p:spPr>
        <p:txBody>
          <a:bodyPr wrap="square">
            <a:spAutoFit/>
          </a:bodyPr>
          <a:lstStyle/>
          <a:p>
            <a:pPr algn="ctr"/>
            <a:r>
              <a:rPr lang="en-US" dirty="0">
                <a:effectLst/>
                <a:latin typeface="Helvetica" pitchFamily="2" charset="0"/>
              </a:rPr>
              <a:t>Enhanced Image = c × (Original Image)</a:t>
            </a:r>
            <a:r>
              <a:rPr lang="en-US" baseline="30000" dirty="0" err="1">
                <a:effectLst/>
                <a:latin typeface="Helvetica" pitchFamily="2" charset="0"/>
              </a:rPr>
              <a:t>ɣ</a:t>
            </a:r>
            <a:endParaRPr lang="en-US" baseline="30000" dirty="0">
              <a:effectLst/>
              <a:latin typeface="Helvetica" pitchFamily="2" charset="0"/>
            </a:endParaRPr>
          </a:p>
        </p:txBody>
      </p:sp>
      <p:sp>
        <p:nvSpPr>
          <p:cNvPr id="3" name="TextBox 2">
            <a:extLst>
              <a:ext uri="{FF2B5EF4-FFF2-40B4-BE49-F238E27FC236}">
                <a16:creationId xmlns:a16="http://schemas.microsoft.com/office/drawing/2014/main" id="{92802764-6C93-A2F6-6FAF-C6B3EEF090A4}"/>
              </a:ext>
            </a:extLst>
          </p:cNvPr>
          <p:cNvSpPr txBox="1"/>
          <p:nvPr/>
        </p:nvSpPr>
        <p:spPr>
          <a:xfrm>
            <a:off x="646268" y="2417694"/>
            <a:ext cx="8497732" cy="2169825"/>
          </a:xfrm>
          <a:prstGeom prst="rect">
            <a:avLst/>
          </a:prstGeom>
          <a:noFill/>
        </p:spPr>
        <p:txBody>
          <a:bodyPr wrap="square">
            <a:spAutoFit/>
          </a:bodyPr>
          <a:lstStyle/>
          <a:p>
            <a:pPr marL="0" marR="0" lvl="0" indent="0" defTabSz="914400" rtl="0" eaLnBrk="1" fontAlgn="auto" latinLnBrk="0" hangingPunct="1">
              <a:lnSpc>
                <a:spcPct val="200000"/>
              </a:lnSpc>
              <a:spcBef>
                <a:spcPts val="0"/>
              </a:spcBef>
              <a:spcAft>
                <a:spcPts val="0"/>
              </a:spcAft>
              <a:buClr>
                <a:srgbClr val="000000"/>
              </a:buClr>
              <a:buSzTx/>
              <a:buFont typeface="Arial"/>
              <a:buNone/>
              <a:tabLst/>
              <a:defRPr/>
            </a:pPr>
            <a:r>
              <a:rPr lang="en-US" sz="1800" b="1" dirty="0">
                <a:latin typeface="Gautami"/>
              </a:rPr>
              <a:t>2. </a:t>
            </a:r>
            <a:r>
              <a:rPr kumimoji="0" lang="en-US" sz="1800" b="1" i="0" u="none" strike="noStrike" kern="0" cap="none" spc="0" normalizeH="0" baseline="0" noProof="0" dirty="0">
                <a:ln>
                  <a:noFill/>
                </a:ln>
                <a:solidFill>
                  <a:srgbClr val="000000"/>
                </a:solidFill>
                <a:effectLst/>
                <a:uLnTx/>
                <a:uFillTx/>
                <a:latin typeface="Gautami"/>
                <a:cs typeface="Arial"/>
                <a:sym typeface="Arial"/>
              </a:rPr>
              <a:t>Edge Detection and Analysis (Reference Image):</a:t>
            </a:r>
          </a:p>
          <a:p>
            <a:pPr marL="285750" indent="-320040">
              <a:spcBef>
                <a:spcPts val="600"/>
              </a:spcBef>
              <a:buClr>
                <a:srgbClr val="000000"/>
              </a:buClr>
              <a:buSzTx/>
              <a:buFont typeface="Arial" panose="020B0604020202020204" pitchFamily="34" charset="0"/>
              <a:buChar char="•"/>
              <a:defRPr/>
            </a:pPr>
            <a:r>
              <a:rPr kumimoji="0" lang="en-US" sz="1300" b="1" i="0" u="none" strike="noStrike" kern="0" cap="none" spc="0" normalizeH="0" baseline="0" noProof="0" dirty="0">
                <a:ln>
                  <a:noFill/>
                </a:ln>
                <a:solidFill>
                  <a:srgbClr val="000000"/>
                </a:solidFill>
                <a:effectLst/>
                <a:uLnTx/>
                <a:uFillTx/>
                <a:latin typeface="Gautami"/>
                <a:cs typeface="Arial"/>
                <a:sym typeface="Arial"/>
              </a:rPr>
              <a:t>Generate Gaussian Derivative Filters: </a:t>
            </a:r>
            <a:r>
              <a:rPr kumimoji="0" lang="en-US" sz="1300" b="0" i="0" u="none" strike="noStrike" kern="0" cap="none" spc="0" normalizeH="0" baseline="0" noProof="0" dirty="0">
                <a:ln>
                  <a:noFill/>
                </a:ln>
                <a:solidFill>
                  <a:srgbClr val="000000"/>
                </a:solidFill>
                <a:effectLst/>
                <a:uLnTx/>
                <a:uFillTx/>
                <a:latin typeface="Gautami"/>
                <a:cs typeface="Arial"/>
                <a:sym typeface="Arial"/>
              </a:rPr>
              <a:t>Create X and Y directional filters using 2D Gaussian derivatives.</a:t>
            </a:r>
          </a:p>
          <a:p>
            <a:pPr marL="285750" indent="-320040">
              <a:spcBef>
                <a:spcPts val="600"/>
              </a:spcBef>
              <a:buClr>
                <a:srgbClr val="000000"/>
              </a:buClr>
              <a:buSzTx/>
              <a:buFont typeface="Arial" panose="020B0604020202020204" pitchFamily="34" charset="0"/>
              <a:buChar char="•"/>
              <a:defRPr/>
            </a:pPr>
            <a:r>
              <a:rPr kumimoji="0" lang="en-US" sz="1300" b="1" i="0" u="none" strike="noStrike" kern="0" cap="none" spc="0" normalizeH="0" baseline="0" noProof="0" dirty="0">
                <a:ln>
                  <a:noFill/>
                </a:ln>
                <a:solidFill>
                  <a:srgbClr val="000000"/>
                </a:solidFill>
                <a:effectLst/>
                <a:uLnTx/>
                <a:uFillTx/>
                <a:latin typeface="Gautami"/>
                <a:cs typeface="Arial"/>
                <a:sym typeface="Arial"/>
              </a:rPr>
              <a:t>Convolve Filters for Edge Detection: </a:t>
            </a:r>
            <a:r>
              <a:rPr kumimoji="0" lang="en-US" sz="1300" b="0" i="0" u="none" strike="noStrike" kern="0" cap="none" spc="0" normalizeH="0" baseline="0" noProof="0" dirty="0">
                <a:ln>
                  <a:noFill/>
                </a:ln>
                <a:solidFill>
                  <a:srgbClr val="000000"/>
                </a:solidFill>
                <a:effectLst/>
                <a:uLnTx/>
                <a:uFillTx/>
                <a:latin typeface="Gautami"/>
                <a:cs typeface="Arial"/>
                <a:sym typeface="Arial"/>
              </a:rPr>
              <a:t>Compute X and Y directional derivatives by convolving filters with the enhanced reference image.</a:t>
            </a:r>
          </a:p>
          <a:p>
            <a:pPr marL="285750" indent="-320040">
              <a:spcBef>
                <a:spcPts val="600"/>
              </a:spcBef>
              <a:buClr>
                <a:srgbClr val="000000"/>
              </a:buClr>
              <a:buSzTx/>
              <a:buFont typeface="Arial" panose="020B0604020202020204" pitchFamily="34" charset="0"/>
              <a:buChar char="•"/>
              <a:defRPr/>
            </a:pPr>
            <a:r>
              <a:rPr kumimoji="0" lang="en-US" sz="1300" b="1" i="0" u="none" strike="noStrike" kern="0" cap="none" spc="0" normalizeH="0" baseline="0" noProof="0" dirty="0">
                <a:ln>
                  <a:noFill/>
                </a:ln>
                <a:solidFill>
                  <a:srgbClr val="000000"/>
                </a:solidFill>
                <a:effectLst/>
                <a:uLnTx/>
                <a:uFillTx/>
                <a:latin typeface="Gautami"/>
                <a:cs typeface="Arial"/>
                <a:sym typeface="Arial"/>
              </a:rPr>
              <a:t>Calculate Gradient Magnitude: </a:t>
            </a:r>
            <a:r>
              <a:rPr kumimoji="0" lang="en-US" sz="1300" b="0" i="0" u="none" strike="noStrike" kern="0" cap="none" spc="0" normalizeH="0" baseline="0" noProof="0" dirty="0">
                <a:ln>
                  <a:noFill/>
                </a:ln>
                <a:solidFill>
                  <a:srgbClr val="000000"/>
                </a:solidFill>
                <a:effectLst/>
                <a:uLnTx/>
                <a:uFillTx/>
                <a:latin typeface="Gautami"/>
                <a:cs typeface="Arial"/>
                <a:sym typeface="Arial"/>
              </a:rPr>
              <a:t>Determine gradient magnitude from the computed directional derivatives.</a:t>
            </a:r>
          </a:p>
          <a:p>
            <a:pPr marL="285750" indent="-320040">
              <a:spcBef>
                <a:spcPts val="600"/>
              </a:spcBef>
              <a:buClr>
                <a:srgbClr val="000000"/>
              </a:buClr>
              <a:buSzTx/>
              <a:buFont typeface="Arial" panose="020B0604020202020204" pitchFamily="34" charset="0"/>
              <a:buChar char="•"/>
              <a:defRPr/>
            </a:pPr>
            <a:r>
              <a:rPr kumimoji="0" lang="en-US" sz="1300" b="1" i="0" u="none" strike="noStrike" kern="0" cap="none" spc="0" normalizeH="0" baseline="0" noProof="0" dirty="0">
                <a:ln>
                  <a:noFill/>
                </a:ln>
                <a:solidFill>
                  <a:srgbClr val="000000"/>
                </a:solidFill>
                <a:effectLst/>
                <a:uLnTx/>
                <a:uFillTx/>
                <a:latin typeface="Gautami"/>
                <a:cs typeface="Arial"/>
                <a:sym typeface="Arial"/>
              </a:rPr>
              <a:t>Thresholding and Edge Thinning: </a:t>
            </a:r>
            <a:r>
              <a:rPr kumimoji="0" lang="en-US" sz="1300" b="0" i="0" u="none" strike="noStrike" kern="0" cap="none" spc="0" normalizeH="0" baseline="0" noProof="0" dirty="0">
                <a:ln>
                  <a:noFill/>
                </a:ln>
                <a:solidFill>
                  <a:srgbClr val="000000"/>
                </a:solidFill>
                <a:effectLst/>
                <a:uLnTx/>
                <a:uFillTx/>
                <a:latin typeface="Gautami"/>
                <a:cs typeface="Arial"/>
                <a:sym typeface="Arial"/>
              </a:rPr>
              <a:t>Set thresholds based on gradient magnitude and perform edge thinning for refining edges.</a:t>
            </a:r>
          </a:p>
        </p:txBody>
      </p:sp>
      <p:pic>
        <p:nvPicPr>
          <p:cNvPr id="1026" name="Picture 2">
            <a:extLst>
              <a:ext uri="{FF2B5EF4-FFF2-40B4-BE49-F238E27FC236}">
                <a16:creationId xmlns:a16="http://schemas.microsoft.com/office/drawing/2014/main" id="{BE690F6E-D8AD-4946-513B-BB92F4B76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172" y="4240912"/>
            <a:ext cx="2234436" cy="8169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648AF9-5338-5DB3-7666-6DF4439AF7F0}"/>
              </a:ext>
            </a:extLst>
          </p:cNvPr>
          <p:cNvSpPr/>
          <p:nvPr/>
        </p:nvSpPr>
        <p:spPr>
          <a:xfrm>
            <a:off x="3385898" y="4279265"/>
            <a:ext cx="2300984" cy="74026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165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5B76FBC-F190-A91F-B2F4-7DF72094CAB2}"/>
              </a:ext>
            </a:extLst>
          </p:cNvPr>
          <p:cNvSpPr txBox="1"/>
          <p:nvPr/>
        </p:nvSpPr>
        <p:spPr>
          <a:xfrm>
            <a:off x="120804" y="96532"/>
            <a:ext cx="8902391" cy="1087539"/>
          </a:xfrm>
          <a:prstGeom prst="rect">
            <a:avLst/>
          </a:prstGeom>
          <a:noFill/>
          <a:ln>
            <a:noFill/>
          </a:ln>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algn="ctr">
              <a:defRPr sz="1200">
                <a:ln w="0"/>
                <a:solidFill>
                  <a:schemeClr val="tx1"/>
                </a:solidFill>
                <a:effectLst>
                  <a:outerShdw blurRad="38100" dist="19050" dir="2700000" algn="tl" rotWithShape="0">
                    <a:schemeClr val="dk1">
                      <a:alpha val="40000"/>
                    </a:schemeClr>
                  </a:outerShdw>
                </a:effectLst>
                <a:latin typeface="Livvic"/>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n" sz="1600" b="1" dirty="0"/>
              <a:t>IMAGE ANALYSIS </a:t>
            </a:r>
            <a:r>
              <a:rPr lang="en-US" sz="1600" b="1" dirty="0">
                <a:sym typeface="Poppins"/>
              </a:rPr>
              <a:t>WORKFLOW OF THE CODE</a:t>
            </a:r>
            <a:endParaRPr lang="en" sz="1600" b="1" dirty="0"/>
          </a:p>
        </p:txBody>
      </p:sp>
      <p:sp>
        <p:nvSpPr>
          <p:cNvPr id="9" name="Text Placeholder 2">
            <a:extLst>
              <a:ext uri="{FF2B5EF4-FFF2-40B4-BE49-F238E27FC236}">
                <a16:creationId xmlns:a16="http://schemas.microsoft.com/office/drawing/2014/main" id="{D17F1CCC-CEA5-BF29-775A-832DA5EE6A43}"/>
              </a:ext>
            </a:extLst>
          </p:cNvPr>
          <p:cNvSpPr txBox="1">
            <a:spLocks/>
          </p:cNvSpPr>
          <p:nvPr/>
        </p:nvSpPr>
        <p:spPr>
          <a:xfrm>
            <a:off x="337085" y="993609"/>
            <a:ext cx="8469825" cy="1419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600" b="0" i="0" u="none" strike="noStrike" cap="none">
                <a:solidFill>
                  <a:schemeClr val="dk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9pPr>
          </a:lstStyle>
          <a:p>
            <a:pPr indent="0" algn="l">
              <a:spcBef>
                <a:spcPts val="600"/>
              </a:spcBef>
              <a:buClr>
                <a:srgbClr val="000000"/>
              </a:buClr>
              <a:buSzTx/>
              <a:defRPr/>
            </a:pPr>
            <a:r>
              <a:rPr lang="en-US" b="1" dirty="0">
                <a:solidFill>
                  <a:srgbClr val="000000"/>
                </a:solidFill>
                <a:latin typeface="Gautami"/>
                <a:cs typeface="Arial"/>
              </a:rPr>
              <a:t>3. Preprocess Captured Image:</a:t>
            </a:r>
          </a:p>
          <a:p>
            <a:pPr marL="742950" indent="-285750" algn="l">
              <a:spcBef>
                <a:spcPts val="600"/>
              </a:spcBef>
              <a:buClr>
                <a:srgbClr val="000000"/>
              </a:buClr>
              <a:buSzTx/>
              <a:buFont typeface="Arial" panose="020B0604020202020204" pitchFamily="34" charset="0"/>
              <a:buChar char="•"/>
              <a:defRPr/>
            </a:pPr>
            <a:r>
              <a:rPr lang="en-US" sz="1200" b="1" dirty="0">
                <a:solidFill>
                  <a:srgbClr val="000000"/>
                </a:solidFill>
                <a:latin typeface="Gautami"/>
                <a:cs typeface="Arial"/>
              </a:rPr>
              <a:t>Load Captured Image: </a:t>
            </a:r>
            <a:r>
              <a:rPr lang="en-US" sz="1200" b="0" dirty="0">
                <a:solidFill>
                  <a:srgbClr val="000000"/>
                </a:solidFill>
                <a:latin typeface="Gautami"/>
                <a:cs typeface="Arial"/>
              </a:rPr>
              <a:t>Load an image captured in real-time for comparison.</a:t>
            </a:r>
          </a:p>
          <a:p>
            <a:pPr marL="742950" indent="-285750" algn="l">
              <a:spcBef>
                <a:spcPts val="600"/>
              </a:spcBef>
              <a:buClr>
                <a:srgbClr val="000000"/>
              </a:buClr>
              <a:buSzTx/>
              <a:buFont typeface="Arial" panose="020B0604020202020204" pitchFamily="34" charset="0"/>
              <a:buChar char="•"/>
              <a:defRPr/>
            </a:pPr>
            <a:r>
              <a:rPr lang="en-US" sz="1200" b="1" dirty="0">
                <a:solidFill>
                  <a:srgbClr val="000000"/>
                </a:solidFill>
                <a:latin typeface="Gautami"/>
                <a:cs typeface="Arial"/>
              </a:rPr>
              <a:t>Select Region of Interest: </a:t>
            </a:r>
            <a:r>
              <a:rPr lang="en-US" sz="1200" b="0" dirty="0">
                <a:solidFill>
                  <a:srgbClr val="000000"/>
                </a:solidFill>
                <a:latin typeface="Gautami"/>
                <a:cs typeface="Arial"/>
              </a:rPr>
              <a:t>Allow user-defined selection of a specific area for analysis in the captured image.</a:t>
            </a:r>
          </a:p>
          <a:p>
            <a:pPr marL="742950" indent="-285750" algn="l">
              <a:spcBef>
                <a:spcPts val="600"/>
              </a:spcBef>
              <a:buClr>
                <a:srgbClr val="000000"/>
              </a:buClr>
              <a:buSzTx/>
              <a:buFont typeface="Arial" panose="020B0604020202020204" pitchFamily="34" charset="0"/>
              <a:buChar char="•"/>
              <a:defRPr/>
            </a:pPr>
            <a:r>
              <a:rPr lang="en-US" sz="1200" b="1" dirty="0">
                <a:solidFill>
                  <a:srgbClr val="000000"/>
                </a:solidFill>
                <a:latin typeface="Gautami"/>
                <a:cs typeface="Arial"/>
              </a:rPr>
              <a:t>Enhance Captured Image: </a:t>
            </a:r>
            <a:r>
              <a:rPr lang="en-US" sz="1200" b="0" dirty="0">
                <a:solidFill>
                  <a:srgbClr val="000000"/>
                </a:solidFill>
                <a:latin typeface="Gautami"/>
                <a:cs typeface="Arial"/>
              </a:rPr>
              <a:t>Apply power-law transformation to enhance the selected region in the captured image.</a:t>
            </a:r>
          </a:p>
        </p:txBody>
      </p:sp>
      <p:sp>
        <p:nvSpPr>
          <p:cNvPr id="2" name="Text Placeholder 2">
            <a:extLst>
              <a:ext uri="{FF2B5EF4-FFF2-40B4-BE49-F238E27FC236}">
                <a16:creationId xmlns:a16="http://schemas.microsoft.com/office/drawing/2014/main" id="{89951D4D-DB09-1AA2-E44E-606ECF34426B}"/>
              </a:ext>
            </a:extLst>
          </p:cNvPr>
          <p:cNvSpPr txBox="1">
            <a:spLocks/>
          </p:cNvSpPr>
          <p:nvPr/>
        </p:nvSpPr>
        <p:spPr>
          <a:xfrm>
            <a:off x="337086" y="2571750"/>
            <a:ext cx="8469825" cy="1708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600" b="0" i="0" u="none" strike="noStrike" cap="none">
                <a:solidFill>
                  <a:schemeClr val="dk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9pPr>
          </a:lstStyle>
          <a:p>
            <a:pPr indent="0" algn="l">
              <a:spcBef>
                <a:spcPts val="600"/>
              </a:spcBef>
              <a:buClr>
                <a:srgbClr val="000000"/>
              </a:buClr>
              <a:buSzTx/>
              <a:defRPr/>
            </a:pPr>
            <a:r>
              <a:rPr lang="en-US" b="1" dirty="0">
                <a:solidFill>
                  <a:srgbClr val="000000"/>
                </a:solidFill>
                <a:latin typeface="Gautami"/>
                <a:cs typeface="Arial"/>
              </a:rPr>
              <a:t>4. </a:t>
            </a:r>
            <a:r>
              <a:rPr lang="en-US" sz="1800" b="1" i="0" dirty="0">
                <a:effectLst/>
                <a:latin typeface="Söhne"/>
              </a:rPr>
              <a:t>Edge Detection and Analysis (Captured Image):</a:t>
            </a:r>
          </a:p>
          <a:p>
            <a:pPr marL="742950" indent="-285750" algn="l">
              <a:spcBef>
                <a:spcPts val="600"/>
              </a:spcBef>
              <a:buClr>
                <a:srgbClr val="000000"/>
              </a:buClr>
              <a:buSzTx/>
              <a:buFont typeface="Arial" panose="020B0604020202020204" pitchFamily="34" charset="0"/>
              <a:buChar char="•"/>
              <a:defRPr/>
            </a:pPr>
            <a:r>
              <a:rPr lang="en-US" sz="1200" b="1" dirty="0">
                <a:solidFill>
                  <a:srgbClr val="000000"/>
                </a:solidFill>
                <a:latin typeface="Gautami"/>
                <a:cs typeface="Arial"/>
              </a:rPr>
              <a:t>Use Existing Gaussian Filters: </a:t>
            </a:r>
            <a:r>
              <a:rPr lang="en-US" sz="1200" b="0" dirty="0">
                <a:solidFill>
                  <a:srgbClr val="000000"/>
                </a:solidFill>
                <a:latin typeface="Gautami"/>
                <a:cs typeface="Arial"/>
              </a:rPr>
              <a:t>Apply the same set of Gaussian derivative filters to the enhanced captured image.</a:t>
            </a:r>
          </a:p>
          <a:p>
            <a:pPr marL="742950" indent="-285750" algn="l">
              <a:spcBef>
                <a:spcPts val="600"/>
              </a:spcBef>
              <a:buClr>
                <a:srgbClr val="000000"/>
              </a:buClr>
              <a:buSzTx/>
              <a:buFont typeface="Arial" panose="020B0604020202020204" pitchFamily="34" charset="0"/>
              <a:buChar char="•"/>
              <a:defRPr/>
            </a:pPr>
            <a:r>
              <a:rPr lang="en-US" sz="1200" b="1" dirty="0">
                <a:solidFill>
                  <a:srgbClr val="000000"/>
                </a:solidFill>
                <a:latin typeface="Gautami"/>
                <a:cs typeface="Arial"/>
              </a:rPr>
              <a:t>Compute X and Y Directional Derivatives: </a:t>
            </a:r>
            <a:r>
              <a:rPr lang="en-US" sz="1200" b="0" dirty="0">
                <a:solidFill>
                  <a:srgbClr val="000000"/>
                </a:solidFill>
                <a:latin typeface="Gautami"/>
                <a:cs typeface="Arial"/>
              </a:rPr>
              <a:t>Convolve filters with the captured image to compute X and Y directional derivatives.</a:t>
            </a:r>
          </a:p>
          <a:p>
            <a:pPr marL="742950" indent="-285750" algn="l">
              <a:spcBef>
                <a:spcPts val="600"/>
              </a:spcBef>
              <a:buClr>
                <a:srgbClr val="000000"/>
              </a:buClr>
              <a:buSzTx/>
              <a:buFont typeface="Arial" panose="020B0604020202020204" pitchFamily="34" charset="0"/>
              <a:buChar char="•"/>
              <a:defRPr/>
            </a:pPr>
            <a:r>
              <a:rPr lang="en-US" sz="1200" b="1" dirty="0">
                <a:solidFill>
                  <a:srgbClr val="000000"/>
                </a:solidFill>
                <a:latin typeface="Gautami"/>
                <a:cs typeface="Arial"/>
              </a:rPr>
              <a:t>Calculate Gradient Magnitude and Perform Thresholding: </a:t>
            </a:r>
            <a:r>
              <a:rPr lang="en-US" sz="1200" b="0" dirty="0">
                <a:solidFill>
                  <a:srgbClr val="000000"/>
                </a:solidFill>
                <a:latin typeface="Gautami"/>
                <a:cs typeface="Arial"/>
              </a:rPr>
              <a:t>Determine gradient magnitude and apply thresholding for edge detection in the captured image.</a:t>
            </a:r>
          </a:p>
        </p:txBody>
      </p:sp>
    </p:spTree>
    <p:extLst>
      <p:ext uri="{BB962C8B-B14F-4D97-AF65-F5344CB8AC3E}">
        <p14:creationId xmlns:p14="http://schemas.microsoft.com/office/powerpoint/2010/main" val="466287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17F1CCC-CEA5-BF29-775A-832DA5EE6A43}"/>
              </a:ext>
            </a:extLst>
          </p:cNvPr>
          <p:cNvSpPr txBox="1">
            <a:spLocks/>
          </p:cNvSpPr>
          <p:nvPr/>
        </p:nvSpPr>
        <p:spPr>
          <a:xfrm>
            <a:off x="250944" y="862981"/>
            <a:ext cx="6314862" cy="121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600" b="0" i="0" u="none" strike="noStrike" cap="none">
                <a:solidFill>
                  <a:schemeClr val="dk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9pPr>
          </a:lstStyle>
          <a:p>
            <a:pPr algn="l">
              <a:spcBef>
                <a:spcPts val="600"/>
              </a:spcBef>
            </a:pPr>
            <a:r>
              <a:rPr lang="en-US" b="1" dirty="0">
                <a:solidFill>
                  <a:srgbClr val="000000"/>
                </a:solidFill>
                <a:latin typeface="Gautami"/>
                <a:cs typeface="Arial"/>
              </a:rPr>
              <a:t>5. </a:t>
            </a:r>
            <a:r>
              <a:rPr lang="en-US" sz="1800" b="1" dirty="0">
                <a:latin typeface="Söhne"/>
              </a:rPr>
              <a:t>Image Matching using Normalized Cross-Correlation (NCC):</a:t>
            </a:r>
          </a:p>
          <a:p>
            <a:pPr marL="425450" indent="-285750" algn="l">
              <a:spcBef>
                <a:spcPts val="600"/>
              </a:spcBef>
              <a:buFont typeface="Arial" panose="020B0604020202020204" pitchFamily="34" charset="0"/>
              <a:buChar char="•"/>
            </a:pPr>
            <a:r>
              <a:rPr lang="en-US" sz="1200" b="1" dirty="0">
                <a:solidFill>
                  <a:srgbClr val="000000"/>
                </a:solidFill>
                <a:latin typeface="Gautami"/>
                <a:cs typeface="Arial"/>
              </a:rPr>
              <a:t>Compute Normalized Cross-Correlation (NCC): </a:t>
            </a:r>
            <a:r>
              <a:rPr lang="en-US" sz="1200" b="0" dirty="0">
                <a:solidFill>
                  <a:srgbClr val="000000"/>
                </a:solidFill>
                <a:latin typeface="Gautami"/>
                <a:cs typeface="Arial"/>
              </a:rPr>
              <a:t>Use NCC to assess similarity between the processed reference and captured images.</a:t>
            </a:r>
          </a:p>
          <a:p>
            <a:pPr marL="425450" indent="-285750" algn="l">
              <a:spcBef>
                <a:spcPts val="600"/>
              </a:spcBef>
              <a:buFont typeface="Arial" panose="020B0604020202020204" pitchFamily="34" charset="0"/>
              <a:buChar char="•"/>
            </a:pPr>
            <a:r>
              <a:rPr lang="en-US" sz="1200" b="1" dirty="0">
                <a:solidFill>
                  <a:srgbClr val="000000"/>
                </a:solidFill>
                <a:latin typeface="Gautami"/>
                <a:cs typeface="Arial"/>
              </a:rPr>
              <a:t>Calculate Matching Score: </a:t>
            </a:r>
            <a:r>
              <a:rPr lang="en-US" sz="1200" b="0" dirty="0">
                <a:solidFill>
                  <a:srgbClr val="000000"/>
                </a:solidFill>
                <a:latin typeface="Gautami"/>
                <a:cs typeface="Arial"/>
              </a:rPr>
              <a:t>Determine a matching score indicating the level of similarity between the two images.</a:t>
            </a:r>
          </a:p>
        </p:txBody>
      </p:sp>
      <p:sp>
        <p:nvSpPr>
          <p:cNvPr id="2" name="TextBox 1">
            <a:extLst>
              <a:ext uri="{FF2B5EF4-FFF2-40B4-BE49-F238E27FC236}">
                <a16:creationId xmlns:a16="http://schemas.microsoft.com/office/drawing/2014/main" id="{9E28A195-810A-1535-1F39-D46FAEDBCF5A}"/>
              </a:ext>
            </a:extLst>
          </p:cNvPr>
          <p:cNvSpPr txBox="1"/>
          <p:nvPr/>
        </p:nvSpPr>
        <p:spPr>
          <a:xfrm>
            <a:off x="120804" y="96532"/>
            <a:ext cx="8902391" cy="1087539"/>
          </a:xfrm>
          <a:prstGeom prst="rect">
            <a:avLst/>
          </a:prstGeom>
          <a:noFill/>
          <a:ln>
            <a:noFill/>
          </a:ln>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algn="ctr">
              <a:defRPr sz="1200">
                <a:ln w="0"/>
                <a:solidFill>
                  <a:schemeClr val="tx1"/>
                </a:solidFill>
                <a:effectLst>
                  <a:outerShdw blurRad="38100" dist="19050" dir="2700000" algn="tl" rotWithShape="0">
                    <a:schemeClr val="dk1">
                      <a:alpha val="40000"/>
                    </a:schemeClr>
                  </a:outerShdw>
                </a:effectLst>
                <a:latin typeface="Livvic"/>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n" sz="1600" b="1" dirty="0"/>
              <a:t>IMAGE ANALYSIS </a:t>
            </a:r>
            <a:r>
              <a:rPr lang="en-US" sz="1600" b="1" dirty="0">
                <a:sym typeface="Poppins"/>
              </a:rPr>
              <a:t>WORKFLOW OF THE CODE</a:t>
            </a:r>
            <a:endParaRPr lang="en" sz="1600" b="1" dirty="0"/>
          </a:p>
        </p:txBody>
      </p:sp>
      <p:sp>
        <p:nvSpPr>
          <p:cNvPr id="3" name="Text Placeholder 2">
            <a:extLst>
              <a:ext uri="{FF2B5EF4-FFF2-40B4-BE49-F238E27FC236}">
                <a16:creationId xmlns:a16="http://schemas.microsoft.com/office/drawing/2014/main" id="{BB02E860-E603-90DD-4631-16E72307368F}"/>
              </a:ext>
            </a:extLst>
          </p:cNvPr>
          <p:cNvSpPr txBox="1">
            <a:spLocks/>
          </p:cNvSpPr>
          <p:nvPr/>
        </p:nvSpPr>
        <p:spPr>
          <a:xfrm>
            <a:off x="250943" y="2304047"/>
            <a:ext cx="9023196" cy="1526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600" b="0" i="0" u="none" strike="noStrike" cap="none">
                <a:solidFill>
                  <a:schemeClr val="dk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9pPr>
          </a:lstStyle>
          <a:p>
            <a:pPr algn="l">
              <a:spcBef>
                <a:spcPts val="600"/>
              </a:spcBef>
            </a:pPr>
            <a:r>
              <a:rPr lang="en-US" b="1" dirty="0">
                <a:solidFill>
                  <a:srgbClr val="000000"/>
                </a:solidFill>
                <a:latin typeface="Gautami"/>
                <a:cs typeface="Arial"/>
              </a:rPr>
              <a:t>6</a:t>
            </a:r>
            <a:r>
              <a:rPr lang="en-US" sz="1800" b="1" dirty="0">
                <a:latin typeface="Söhne"/>
              </a:rPr>
              <a:t>. Traffic Signal Control based on Matching Score:</a:t>
            </a:r>
          </a:p>
          <a:p>
            <a:pPr algn="l">
              <a:spcBef>
                <a:spcPts val="600"/>
              </a:spcBef>
              <a:buFont typeface="Arial" panose="020B0604020202020204" pitchFamily="34" charset="0"/>
              <a:buChar char="•"/>
            </a:pPr>
            <a:r>
              <a:rPr lang="en-US" sz="1200" b="1" dirty="0">
                <a:solidFill>
                  <a:srgbClr val="000000"/>
                </a:solidFill>
                <a:latin typeface="Gautami"/>
                <a:cs typeface="Arial"/>
              </a:rPr>
              <a:t>Evaluate Matching Score: </a:t>
            </a:r>
            <a:r>
              <a:rPr lang="en-US" sz="1200" b="0" dirty="0">
                <a:solidFill>
                  <a:srgbClr val="000000"/>
                </a:solidFill>
                <a:latin typeface="Gautami"/>
                <a:cs typeface="Arial"/>
              </a:rPr>
              <a:t>Assess the computed matching score to decide the signal timing adjustments.</a:t>
            </a:r>
          </a:p>
          <a:p>
            <a:pPr algn="l">
              <a:spcBef>
                <a:spcPts val="600"/>
              </a:spcBef>
              <a:buFont typeface="Arial" panose="020B0604020202020204" pitchFamily="34" charset="0"/>
              <a:buChar char="•"/>
            </a:pPr>
            <a:r>
              <a:rPr lang="en-US" sz="1200" b="1" dirty="0">
                <a:solidFill>
                  <a:srgbClr val="000000"/>
                </a:solidFill>
                <a:latin typeface="Gautami"/>
                <a:cs typeface="Arial"/>
              </a:rPr>
              <a:t>Adjust Signal Durations: </a:t>
            </a:r>
            <a:r>
              <a:rPr lang="en-US" sz="1200" b="0" dirty="0">
                <a:solidFill>
                  <a:srgbClr val="000000"/>
                </a:solidFill>
                <a:latin typeface="Gautami"/>
                <a:cs typeface="Arial"/>
              </a:rPr>
              <a:t>Determine green and red signal durations based on predefined matching score thresholds.</a:t>
            </a:r>
          </a:p>
        </p:txBody>
      </p:sp>
      <p:sp>
        <p:nvSpPr>
          <p:cNvPr id="4" name="Text Placeholder 2">
            <a:extLst>
              <a:ext uri="{FF2B5EF4-FFF2-40B4-BE49-F238E27FC236}">
                <a16:creationId xmlns:a16="http://schemas.microsoft.com/office/drawing/2014/main" id="{7820E4E8-1107-859C-8364-42338C4E5BE3}"/>
              </a:ext>
            </a:extLst>
          </p:cNvPr>
          <p:cNvSpPr txBox="1">
            <a:spLocks/>
          </p:cNvSpPr>
          <p:nvPr/>
        </p:nvSpPr>
        <p:spPr>
          <a:xfrm>
            <a:off x="250943" y="3425891"/>
            <a:ext cx="9023196" cy="1526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600" b="0" i="0" u="none" strike="noStrike" cap="none">
                <a:solidFill>
                  <a:schemeClr val="dk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600" b="1" i="0" u="none" strike="noStrike" cap="none">
                <a:solidFill>
                  <a:schemeClr val="dk1"/>
                </a:solidFill>
                <a:latin typeface="Red Hat Display"/>
                <a:ea typeface="Red Hat Display"/>
                <a:cs typeface="Red Hat Display"/>
                <a:sym typeface="Red Hat Display"/>
              </a:defRPr>
            </a:lvl9pPr>
          </a:lstStyle>
          <a:p>
            <a:pPr algn="l">
              <a:spcBef>
                <a:spcPts val="600"/>
              </a:spcBef>
            </a:pPr>
            <a:r>
              <a:rPr lang="en-US" b="1" dirty="0">
                <a:solidFill>
                  <a:srgbClr val="000000"/>
                </a:solidFill>
                <a:latin typeface="Gautami"/>
                <a:cs typeface="Arial"/>
              </a:rPr>
              <a:t>7</a:t>
            </a:r>
            <a:r>
              <a:rPr lang="en-US" sz="1800" b="1" dirty="0">
                <a:latin typeface="Söhne"/>
              </a:rPr>
              <a:t>. Output Display:</a:t>
            </a:r>
          </a:p>
          <a:p>
            <a:pPr algn="l">
              <a:spcBef>
                <a:spcPts val="600"/>
              </a:spcBef>
              <a:buFont typeface="Arial" panose="020B0604020202020204" pitchFamily="34" charset="0"/>
              <a:buChar char="•"/>
            </a:pPr>
            <a:r>
              <a:rPr lang="en-US" sz="1200" b="1" dirty="0">
                <a:solidFill>
                  <a:srgbClr val="000000"/>
                </a:solidFill>
                <a:latin typeface="Gautami"/>
                <a:cs typeface="Arial"/>
              </a:rPr>
              <a:t>Display Matching Score: </a:t>
            </a:r>
            <a:r>
              <a:rPr lang="en-US" sz="1200" dirty="0">
                <a:solidFill>
                  <a:srgbClr val="000000"/>
                </a:solidFill>
                <a:latin typeface="Gautami"/>
                <a:cs typeface="Arial"/>
              </a:rPr>
              <a:t>Show the calculated matching score.</a:t>
            </a:r>
          </a:p>
          <a:p>
            <a:pPr algn="l">
              <a:spcBef>
                <a:spcPts val="600"/>
              </a:spcBef>
              <a:buFont typeface="Arial" panose="020B0604020202020204" pitchFamily="34" charset="0"/>
              <a:buChar char="•"/>
            </a:pPr>
            <a:r>
              <a:rPr lang="en-US" sz="1200" b="1" dirty="0">
                <a:solidFill>
                  <a:srgbClr val="000000"/>
                </a:solidFill>
                <a:latin typeface="Gautami"/>
                <a:cs typeface="Arial"/>
              </a:rPr>
              <a:t>Show Signal Timings: </a:t>
            </a:r>
            <a:r>
              <a:rPr lang="en-US" sz="1200" dirty="0">
                <a:solidFill>
                  <a:srgbClr val="000000"/>
                </a:solidFill>
                <a:latin typeface="Gautami"/>
                <a:cs typeface="Arial"/>
              </a:rPr>
              <a:t>Display the determined durations for green and red signals based on the matching score.</a:t>
            </a:r>
          </a:p>
        </p:txBody>
      </p:sp>
      <p:pic>
        <p:nvPicPr>
          <p:cNvPr id="6" name="Picture 5">
            <a:extLst>
              <a:ext uri="{FF2B5EF4-FFF2-40B4-BE49-F238E27FC236}">
                <a16:creationId xmlns:a16="http://schemas.microsoft.com/office/drawing/2014/main" id="{E3AED3B0-68BA-5A90-D020-FEF5521DCE83}"/>
              </a:ext>
            </a:extLst>
          </p:cNvPr>
          <p:cNvPicPr>
            <a:picLocks noChangeAspect="1"/>
          </p:cNvPicPr>
          <p:nvPr/>
        </p:nvPicPr>
        <p:blipFill>
          <a:blip r:embed="rId2"/>
          <a:stretch>
            <a:fillRect/>
          </a:stretch>
        </p:blipFill>
        <p:spPr>
          <a:xfrm>
            <a:off x="6637995" y="1358548"/>
            <a:ext cx="2255061" cy="528926"/>
          </a:xfrm>
          <a:prstGeom prst="rect">
            <a:avLst/>
          </a:prstGeom>
        </p:spPr>
      </p:pic>
    </p:spTree>
    <p:extLst>
      <p:ext uri="{BB962C8B-B14F-4D97-AF65-F5344CB8AC3E}">
        <p14:creationId xmlns:p14="http://schemas.microsoft.com/office/powerpoint/2010/main" val="257536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189777" y="367565"/>
            <a:ext cx="5907805" cy="154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Image Analysis – Output - Reference Image</a:t>
            </a:r>
            <a:endParaRPr sz="2000" dirty="0"/>
          </a:p>
        </p:txBody>
      </p:sp>
      <p:pic>
        <p:nvPicPr>
          <p:cNvPr id="5" name="Picture 4">
            <a:extLst>
              <a:ext uri="{FF2B5EF4-FFF2-40B4-BE49-F238E27FC236}">
                <a16:creationId xmlns:a16="http://schemas.microsoft.com/office/drawing/2014/main" id="{6155A053-D345-3ADE-4569-8C4E16B38A18}"/>
              </a:ext>
            </a:extLst>
          </p:cNvPr>
          <p:cNvPicPr>
            <a:picLocks noChangeAspect="1"/>
          </p:cNvPicPr>
          <p:nvPr/>
        </p:nvPicPr>
        <p:blipFill>
          <a:blip r:embed="rId3"/>
          <a:stretch>
            <a:fillRect/>
          </a:stretch>
        </p:blipFill>
        <p:spPr>
          <a:xfrm>
            <a:off x="920465" y="659633"/>
            <a:ext cx="1962734" cy="2017023"/>
          </a:xfrm>
          <a:prstGeom prst="rect">
            <a:avLst/>
          </a:prstGeom>
        </p:spPr>
      </p:pic>
      <p:pic>
        <p:nvPicPr>
          <p:cNvPr id="7" name="Picture 6">
            <a:extLst>
              <a:ext uri="{FF2B5EF4-FFF2-40B4-BE49-F238E27FC236}">
                <a16:creationId xmlns:a16="http://schemas.microsoft.com/office/drawing/2014/main" id="{5A781036-2464-68B9-7B3B-CC2685EA1083}"/>
              </a:ext>
            </a:extLst>
          </p:cNvPr>
          <p:cNvPicPr>
            <a:picLocks noChangeAspect="1"/>
          </p:cNvPicPr>
          <p:nvPr/>
        </p:nvPicPr>
        <p:blipFill>
          <a:blip r:embed="rId4"/>
          <a:stretch>
            <a:fillRect/>
          </a:stretch>
        </p:blipFill>
        <p:spPr>
          <a:xfrm>
            <a:off x="6272000" y="659633"/>
            <a:ext cx="1951535" cy="2017023"/>
          </a:xfrm>
          <a:prstGeom prst="rect">
            <a:avLst/>
          </a:prstGeom>
        </p:spPr>
      </p:pic>
      <p:pic>
        <p:nvPicPr>
          <p:cNvPr id="9" name="Picture 8">
            <a:extLst>
              <a:ext uri="{FF2B5EF4-FFF2-40B4-BE49-F238E27FC236}">
                <a16:creationId xmlns:a16="http://schemas.microsoft.com/office/drawing/2014/main" id="{3B024D6D-C29D-044D-D012-5070C9FCC67F}"/>
              </a:ext>
            </a:extLst>
          </p:cNvPr>
          <p:cNvPicPr>
            <a:picLocks noChangeAspect="1"/>
          </p:cNvPicPr>
          <p:nvPr/>
        </p:nvPicPr>
        <p:blipFill>
          <a:blip r:embed="rId5"/>
          <a:stretch>
            <a:fillRect/>
          </a:stretch>
        </p:blipFill>
        <p:spPr>
          <a:xfrm>
            <a:off x="3596233" y="659634"/>
            <a:ext cx="1951534" cy="2018111"/>
          </a:xfrm>
          <a:prstGeom prst="rect">
            <a:avLst/>
          </a:prstGeom>
        </p:spPr>
      </p:pic>
      <p:pic>
        <p:nvPicPr>
          <p:cNvPr id="11" name="Picture 10">
            <a:extLst>
              <a:ext uri="{FF2B5EF4-FFF2-40B4-BE49-F238E27FC236}">
                <a16:creationId xmlns:a16="http://schemas.microsoft.com/office/drawing/2014/main" id="{0FC7B3C8-2DED-F7D8-9281-8CBBDAB16A98}"/>
              </a:ext>
            </a:extLst>
          </p:cNvPr>
          <p:cNvPicPr>
            <a:picLocks noChangeAspect="1"/>
          </p:cNvPicPr>
          <p:nvPr/>
        </p:nvPicPr>
        <p:blipFill>
          <a:blip r:embed="rId6"/>
          <a:stretch>
            <a:fillRect/>
          </a:stretch>
        </p:blipFill>
        <p:spPr>
          <a:xfrm>
            <a:off x="1001144" y="2887192"/>
            <a:ext cx="1882055" cy="1993775"/>
          </a:xfrm>
          <a:prstGeom prst="rect">
            <a:avLst/>
          </a:prstGeom>
        </p:spPr>
      </p:pic>
      <p:pic>
        <p:nvPicPr>
          <p:cNvPr id="13" name="Picture 12">
            <a:extLst>
              <a:ext uri="{FF2B5EF4-FFF2-40B4-BE49-F238E27FC236}">
                <a16:creationId xmlns:a16="http://schemas.microsoft.com/office/drawing/2014/main" id="{2CCAF001-71F9-E29F-AAC3-2C8BB39F534C}"/>
              </a:ext>
            </a:extLst>
          </p:cNvPr>
          <p:cNvPicPr>
            <a:picLocks noChangeAspect="1"/>
          </p:cNvPicPr>
          <p:nvPr/>
        </p:nvPicPr>
        <p:blipFill>
          <a:blip r:embed="rId7"/>
          <a:stretch>
            <a:fillRect/>
          </a:stretch>
        </p:blipFill>
        <p:spPr>
          <a:xfrm>
            <a:off x="3328335" y="2925335"/>
            <a:ext cx="2498528" cy="1993775"/>
          </a:xfrm>
          <a:prstGeom prst="rect">
            <a:avLst/>
          </a:prstGeom>
        </p:spPr>
      </p:pic>
      <p:pic>
        <p:nvPicPr>
          <p:cNvPr id="15" name="Picture 14">
            <a:extLst>
              <a:ext uri="{FF2B5EF4-FFF2-40B4-BE49-F238E27FC236}">
                <a16:creationId xmlns:a16="http://schemas.microsoft.com/office/drawing/2014/main" id="{DB7C4D06-DEF8-5EE8-83D1-C1DAFCD0C4ED}"/>
              </a:ext>
            </a:extLst>
          </p:cNvPr>
          <p:cNvPicPr>
            <a:picLocks noChangeAspect="1"/>
          </p:cNvPicPr>
          <p:nvPr/>
        </p:nvPicPr>
        <p:blipFill>
          <a:blip r:embed="rId8"/>
          <a:stretch>
            <a:fillRect/>
          </a:stretch>
        </p:blipFill>
        <p:spPr>
          <a:xfrm>
            <a:off x="6271999" y="2887192"/>
            <a:ext cx="1951535" cy="2031918"/>
          </a:xfrm>
          <a:prstGeom prst="rect">
            <a:avLst/>
          </a:prstGeom>
        </p:spPr>
      </p:pic>
      <p:cxnSp>
        <p:nvCxnSpPr>
          <p:cNvPr id="17" name="Straight Arrow Connector 16">
            <a:extLst>
              <a:ext uri="{FF2B5EF4-FFF2-40B4-BE49-F238E27FC236}">
                <a16:creationId xmlns:a16="http://schemas.microsoft.com/office/drawing/2014/main" id="{3E30C7CB-59D2-C04D-5E97-5B529CF2F6F8}"/>
              </a:ext>
            </a:extLst>
          </p:cNvPr>
          <p:cNvCxnSpPr>
            <a:cxnSpLocks/>
            <a:stCxn id="5" idx="3"/>
            <a:endCxn id="9" idx="1"/>
          </p:cNvCxnSpPr>
          <p:nvPr/>
        </p:nvCxnSpPr>
        <p:spPr>
          <a:xfrm>
            <a:off x="2883199" y="1668145"/>
            <a:ext cx="713034" cy="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683082-CD4B-2804-781A-01C510D2E3B3}"/>
              </a:ext>
            </a:extLst>
          </p:cNvPr>
          <p:cNvCxnSpPr>
            <a:cxnSpLocks/>
          </p:cNvCxnSpPr>
          <p:nvPr/>
        </p:nvCxnSpPr>
        <p:spPr>
          <a:xfrm>
            <a:off x="5558967" y="1662315"/>
            <a:ext cx="713034" cy="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C933C68-ED82-5AED-C365-F17CABD6E1F6}"/>
              </a:ext>
            </a:extLst>
          </p:cNvPr>
          <p:cNvCxnSpPr>
            <a:cxnSpLocks/>
          </p:cNvCxnSpPr>
          <p:nvPr/>
        </p:nvCxnSpPr>
        <p:spPr>
          <a:xfrm>
            <a:off x="2939919" y="3903151"/>
            <a:ext cx="3813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1C1247-F4EB-1FBB-FD03-48EBB59C648F}"/>
              </a:ext>
            </a:extLst>
          </p:cNvPr>
          <p:cNvCxnSpPr>
            <a:cxnSpLocks/>
          </p:cNvCxnSpPr>
          <p:nvPr/>
        </p:nvCxnSpPr>
        <p:spPr>
          <a:xfrm>
            <a:off x="5826863" y="3884079"/>
            <a:ext cx="3813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62BC7C3-951D-F3EA-D362-4ED0A0327DB4}"/>
              </a:ext>
            </a:extLst>
          </p:cNvPr>
          <p:cNvCxnSpPr>
            <a:cxnSpLocks/>
            <a:stCxn id="7" idx="2"/>
            <a:endCxn id="11" idx="0"/>
          </p:cNvCxnSpPr>
          <p:nvPr/>
        </p:nvCxnSpPr>
        <p:spPr>
          <a:xfrm rot="5400000">
            <a:off x="4489702" y="129126"/>
            <a:ext cx="210536" cy="530559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Brush Background Presentation XL by Slidesgo">
  <a:themeElements>
    <a:clrScheme name="Simple Light">
      <a:dk1>
        <a:srgbClr val="000000"/>
      </a:dk1>
      <a:lt1>
        <a:srgbClr val="FFFFFF"/>
      </a:lt1>
      <a:dk2>
        <a:srgbClr val="595959"/>
      </a:dk2>
      <a:lt2>
        <a:srgbClr val="EEEEEE"/>
      </a:lt2>
      <a:accent1>
        <a:srgbClr val="6EE1EB"/>
      </a:accent1>
      <a:accent2>
        <a:srgbClr val="32BBCA"/>
      </a:accent2>
      <a:accent3>
        <a:srgbClr val="298DBF"/>
      </a:accent3>
      <a:accent4>
        <a:srgbClr val="1E5F7F"/>
      </a:accent4>
      <a:accent5>
        <a:srgbClr val="6EE1EB"/>
      </a:accent5>
      <a:accent6>
        <a:srgbClr val="32BBC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TotalTime>
  <Words>1337</Words>
  <Application>Microsoft Office PowerPoint</Application>
  <PresentationFormat>On-screen Show (16:9)</PresentationFormat>
  <Paragraphs>147</Paragraphs>
  <Slides>30</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Livvic</vt:lpstr>
      <vt:lpstr>Helvetica</vt:lpstr>
      <vt:lpstr>Söhne</vt:lpstr>
      <vt:lpstr>Consolas</vt:lpstr>
      <vt:lpstr>Gautami</vt:lpstr>
      <vt:lpstr>Karla</vt:lpstr>
      <vt:lpstr>Arial</vt:lpstr>
      <vt:lpstr>Red Hat Display</vt:lpstr>
      <vt:lpstr>Brush Background Presentation XL by Slidesgo</vt:lpstr>
      <vt:lpstr>Traffic Flow  Regulation Using Image Processing </vt:lpstr>
      <vt:lpstr>Team Members</vt:lpstr>
      <vt:lpstr>Problem Statement</vt:lpstr>
      <vt:lpstr>Image Analysis</vt:lpstr>
      <vt:lpstr>PowerPoint Presentation</vt:lpstr>
      <vt:lpstr>PowerPoint Presentation</vt:lpstr>
      <vt:lpstr>PowerPoint Presentation</vt:lpstr>
      <vt:lpstr>PowerPoint Presentation</vt:lpstr>
      <vt:lpstr>Image Analysis – Output - Reference Image</vt:lpstr>
      <vt:lpstr>Image Analysis – Output – Input Image</vt:lpstr>
      <vt:lpstr>Image Analysis – Output</vt:lpstr>
      <vt:lpstr>Video Analysis</vt:lpstr>
      <vt:lpstr>Workflow for Video Analysis</vt:lpstr>
      <vt:lpstr>Video Input &amp; Frame Extraction</vt:lpstr>
      <vt:lpstr>Masking</vt:lpstr>
      <vt:lpstr>Masking</vt:lpstr>
      <vt:lpstr>Converting to Grayscale</vt:lpstr>
      <vt:lpstr>Binary Conversion</vt:lpstr>
      <vt:lpstr>Morphological Operation (Opening)</vt:lpstr>
      <vt:lpstr>Prewitt Edge Detection</vt:lpstr>
      <vt:lpstr>Prewitt Edge Detection</vt:lpstr>
      <vt:lpstr>Prewitt Edge Detection</vt:lpstr>
      <vt:lpstr>Prewitt Edge Detection</vt:lpstr>
      <vt:lpstr>Blob Analysis</vt:lpstr>
      <vt:lpstr>Blob Analysis Results</vt:lpstr>
      <vt:lpstr>Output</vt:lpstr>
      <vt:lpstr>Output</vt:lpstr>
      <vt:lpstr>Output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dc:title>
  <cp:lastModifiedBy>Tarunesh T</cp:lastModifiedBy>
  <cp:revision>101</cp:revision>
  <dcterms:modified xsi:type="dcterms:W3CDTF">2023-12-22T17:02:06Z</dcterms:modified>
</cp:coreProperties>
</file>